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24" r:id="rId1"/>
  </p:sldMasterIdLst>
  <p:notesMasterIdLst>
    <p:notesMasterId r:id="rId62"/>
  </p:notesMasterIdLst>
  <p:sldIdLst>
    <p:sldId id="665" r:id="rId2"/>
    <p:sldId id="690" r:id="rId3"/>
    <p:sldId id="691" r:id="rId4"/>
    <p:sldId id="372" r:id="rId5"/>
    <p:sldId id="636" r:id="rId6"/>
    <p:sldId id="325" r:id="rId7"/>
    <p:sldId id="304" r:id="rId8"/>
    <p:sldId id="637" r:id="rId9"/>
    <p:sldId id="356" r:id="rId10"/>
    <p:sldId id="311" r:id="rId11"/>
    <p:sldId id="312" r:id="rId12"/>
    <p:sldId id="315" r:id="rId13"/>
    <p:sldId id="692" r:id="rId14"/>
    <p:sldId id="694" r:id="rId15"/>
    <p:sldId id="693" r:id="rId16"/>
    <p:sldId id="695" r:id="rId17"/>
    <p:sldId id="332" r:id="rId18"/>
    <p:sldId id="697" r:id="rId19"/>
    <p:sldId id="260" r:id="rId20"/>
    <p:sldId id="768" r:id="rId21"/>
    <p:sldId id="291" r:id="rId22"/>
    <p:sldId id="666" r:id="rId23"/>
    <p:sldId id="667" r:id="rId24"/>
    <p:sldId id="292" r:id="rId25"/>
    <p:sldId id="362" r:id="rId26"/>
    <p:sldId id="363" r:id="rId27"/>
    <p:sldId id="364" r:id="rId28"/>
    <p:sldId id="365" r:id="rId29"/>
    <p:sldId id="366" r:id="rId30"/>
    <p:sldId id="368" r:id="rId31"/>
    <p:sldId id="293" r:id="rId32"/>
    <p:sldId id="668" r:id="rId33"/>
    <p:sldId id="294" r:id="rId34"/>
    <p:sldId id="327" r:id="rId35"/>
    <p:sldId id="295" r:id="rId36"/>
    <p:sldId id="296" r:id="rId37"/>
    <p:sldId id="673" r:id="rId38"/>
    <p:sldId id="297" r:id="rId39"/>
    <p:sldId id="298" r:id="rId40"/>
    <p:sldId id="328" r:id="rId41"/>
    <p:sldId id="329" r:id="rId42"/>
    <p:sldId id="299" r:id="rId43"/>
    <p:sldId id="300" r:id="rId44"/>
    <p:sldId id="676" r:id="rId45"/>
    <p:sldId id="681" r:id="rId46"/>
    <p:sldId id="682" r:id="rId47"/>
    <p:sldId id="468" r:id="rId48"/>
    <p:sldId id="465" r:id="rId49"/>
    <p:sldId id="466" r:id="rId50"/>
    <p:sldId id="467" r:id="rId51"/>
    <p:sldId id="462" r:id="rId52"/>
    <p:sldId id="375" r:id="rId53"/>
    <p:sldId id="483" r:id="rId54"/>
    <p:sldId id="689" r:id="rId55"/>
    <p:sldId id="485" r:id="rId56"/>
    <p:sldId id="484" r:id="rId57"/>
    <p:sldId id="482" r:id="rId58"/>
    <p:sldId id="767" r:id="rId59"/>
    <p:sldId id="766" r:id="rId60"/>
    <p:sldId id="479" r:id="rId6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189"/>
    <p:restoredTop sz="71243"/>
  </p:normalViewPr>
  <p:slideViewPr>
    <p:cSldViewPr snapToGrid="0" snapToObjects="1">
      <p:cViewPr varScale="1">
        <p:scale>
          <a:sx n="114" d="100"/>
          <a:sy n="114" d="100"/>
        </p:scale>
        <p:origin x="1968" y="1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F51E571-C0B4-438A-8C2D-32D48790B9D7}" type="doc">
      <dgm:prSet loTypeId="urn:microsoft.com/office/officeart/2005/8/layout/default" loCatId="list" qsTypeId="urn:microsoft.com/office/officeart/2005/8/quickstyle/3d3" qsCatId="3D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6A86F18F-F6AE-4222-9416-07C4AF1AFCE8}">
      <dgm:prSet/>
      <dgm:spPr/>
      <dgm:t>
        <a:bodyPr/>
        <a:lstStyle/>
        <a:p>
          <a:r>
            <a:rPr lang="en-US" b="1" dirty="0"/>
            <a:t>Requirements elicitation/discovery</a:t>
          </a:r>
        </a:p>
      </dgm:t>
    </dgm:pt>
    <dgm:pt modelId="{6C8B817A-EE3D-4D5F-A635-BA336E4E339A}" type="parTrans" cxnId="{EEB6DC14-9932-428E-A027-7431B12B7345}">
      <dgm:prSet/>
      <dgm:spPr/>
      <dgm:t>
        <a:bodyPr/>
        <a:lstStyle/>
        <a:p>
          <a:endParaRPr lang="en-US"/>
        </a:p>
      </dgm:t>
    </dgm:pt>
    <dgm:pt modelId="{F8E8B8C1-8DF5-48A6-885F-0D83451DF420}" type="sibTrans" cxnId="{EEB6DC14-9932-428E-A027-7431B12B7345}">
      <dgm:prSet/>
      <dgm:spPr/>
      <dgm:t>
        <a:bodyPr/>
        <a:lstStyle/>
        <a:p>
          <a:endParaRPr lang="en-US"/>
        </a:p>
      </dgm:t>
    </dgm:pt>
    <dgm:pt modelId="{3686E570-7A3C-4D02-9701-C97BAB59B926}">
      <dgm:prSet/>
      <dgm:spPr/>
      <dgm:t>
        <a:bodyPr/>
        <a:lstStyle/>
        <a:p>
          <a:r>
            <a:rPr lang="en-US" b="1" dirty="0"/>
            <a:t>Requirements analysis and reconciliation</a:t>
          </a:r>
        </a:p>
      </dgm:t>
    </dgm:pt>
    <dgm:pt modelId="{773733DF-EE91-43C4-8F4C-DB7BB56D3C7A}" type="parTrans" cxnId="{FF4F2A00-9499-4A62-9CB7-292B6AFE0A04}">
      <dgm:prSet/>
      <dgm:spPr/>
      <dgm:t>
        <a:bodyPr/>
        <a:lstStyle/>
        <a:p>
          <a:endParaRPr lang="en-US"/>
        </a:p>
      </dgm:t>
    </dgm:pt>
    <dgm:pt modelId="{FD2D70D0-CC24-47F8-9FE0-9D450F29D45E}" type="sibTrans" cxnId="{FF4F2A00-9499-4A62-9CB7-292B6AFE0A04}">
      <dgm:prSet/>
      <dgm:spPr/>
      <dgm:t>
        <a:bodyPr/>
        <a:lstStyle/>
        <a:p>
          <a:endParaRPr lang="en-US"/>
        </a:p>
      </dgm:t>
    </dgm:pt>
    <dgm:pt modelId="{6F294D03-5288-4D46-BB61-8B60A65AADB7}">
      <dgm:prSet/>
      <dgm:spPr/>
      <dgm:t>
        <a:bodyPr/>
        <a:lstStyle/>
        <a:p>
          <a:r>
            <a:rPr lang="en-US" b="1" dirty="0"/>
            <a:t>Requirements representation/modeling</a:t>
          </a:r>
        </a:p>
      </dgm:t>
    </dgm:pt>
    <dgm:pt modelId="{7AB0319B-1DBE-4287-AD9D-DF645178C2AE}" type="parTrans" cxnId="{A6335DD5-3FAF-4AC7-81D7-67394C3AB424}">
      <dgm:prSet/>
      <dgm:spPr/>
      <dgm:t>
        <a:bodyPr/>
        <a:lstStyle/>
        <a:p>
          <a:endParaRPr lang="en-US"/>
        </a:p>
      </dgm:t>
    </dgm:pt>
    <dgm:pt modelId="{00B0A8D7-4AD2-428E-8058-D5A195583F66}" type="sibTrans" cxnId="{A6335DD5-3FAF-4AC7-81D7-67394C3AB424}">
      <dgm:prSet/>
      <dgm:spPr/>
      <dgm:t>
        <a:bodyPr/>
        <a:lstStyle/>
        <a:p>
          <a:endParaRPr lang="en-US"/>
        </a:p>
      </dgm:t>
    </dgm:pt>
    <dgm:pt modelId="{5D9E7D0C-7CAA-4D23-AE24-95DC28986FA0}">
      <dgm:prSet/>
      <dgm:spPr/>
      <dgm:t>
        <a:bodyPr/>
        <a:lstStyle/>
        <a:p>
          <a:r>
            <a:rPr lang="en-US" b="1" dirty="0"/>
            <a:t>Requirements verification and validation</a:t>
          </a:r>
        </a:p>
      </dgm:t>
    </dgm:pt>
    <dgm:pt modelId="{7F7E7708-70BE-4036-BFE7-D90D250C5012}" type="parTrans" cxnId="{682C9DEA-8EE0-4527-A6D2-418DFAA7ED00}">
      <dgm:prSet/>
      <dgm:spPr/>
      <dgm:t>
        <a:bodyPr/>
        <a:lstStyle/>
        <a:p>
          <a:endParaRPr lang="en-US"/>
        </a:p>
      </dgm:t>
    </dgm:pt>
    <dgm:pt modelId="{715EB7DF-D9F3-4ED4-987A-22EABE8FB370}" type="sibTrans" cxnId="{682C9DEA-8EE0-4527-A6D2-418DFAA7ED00}">
      <dgm:prSet/>
      <dgm:spPr/>
      <dgm:t>
        <a:bodyPr/>
        <a:lstStyle/>
        <a:p>
          <a:endParaRPr lang="en-US"/>
        </a:p>
      </dgm:t>
    </dgm:pt>
    <dgm:pt modelId="{75906AB9-E16F-4119-8490-42473E71B3F8}">
      <dgm:prSet/>
      <dgm:spPr/>
      <dgm:t>
        <a:bodyPr/>
        <a:lstStyle/>
        <a:p>
          <a:r>
            <a:rPr lang="en-US" b="1" dirty="0"/>
            <a:t>Requirements management</a:t>
          </a:r>
        </a:p>
      </dgm:t>
    </dgm:pt>
    <dgm:pt modelId="{75D5BE37-CAFA-434F-AC29-94DD3CD7AFAA}" type="parTrans" cxnId="{FAC99C61-8678-4BF4-ACB2-D34BB68649D6}">
      <dgm:prSet/>
      <dgm:spPr/>
      <dgm:t>
        <a:bodyPr/>
        <a:lstStyle/>
        <a:p>
          <a:endParaRPr lang="en-US"/>
        </a:p>
      </dgm:t>
    </dgm:pt>
    <dgm:pt modelId="{FC643CC2-B2DC-42AA-9BC0-96F8DA9A881C}" type="sibTrans" cxnId="{FAC99C61-8678-4BF4-ACB2-D34BB68649D6}">
      <dgm:prSet/>
      <dgm:spPr/>
      <dgm:t>
        <a:bodyPr/>
        <a:lstStyle/>
        <a:p>
          <a:endParaRPr lang="en-US"/>
        </a:p>
      </dgm:t>
    </dgm:pt>
    <dgm:pt modelId="{F0F35D17-E528-40F5-8FDC-EF0E51C15732}">
      <dgm:prSet/>
      <dgm:spPr/>
      <dgm:t>
        <a:bodyPr/>
        <a:lstStyle/>
        <a:p>
          <a:r>
            <a:rPr lang="en-US" b="1" dirty="0"/>
            <a:t>There are others, but these are the “major” ones</a:t>
          </a:r>
        </a:p>
      </dgm:t>
    </dgm:pt>
    <dgm:pt modelId="{FA9F9FBA-8ABB-47D4-9171-1235351BB87B}" type="parTrans" cxnId="{4ABA4010-C181-4A70-979F-D77AF50E84B8}">
      <dgm:prSet/>
      <dgm:spPr/>
      <dgm:t>
        <a:bodyPr/>
        <a:lstStyle/>
        <a:p>
          <a:endParaRPr lang="en-US"/>
        </a:p>
      </dgm:t>
    </dgm:pt>
    <dgm:pt modelId="{AA32930C-C3F3-4CF1-85BD-407DB6048467}" type="sibTrans" cxnId="{4ABA4010-C181-4A70-979F-D77AF50E84B8}">
      <dgm:prSet/>
      <dgm:spPr/>
      <dgm:t>
        <a:bodyPr/>
        <a:lstStyle/>
        <a:p>
          <a:endParaRPr lang="en-US"/>
        </a:p>
      </dgm:t>
    </dgm:pt>
    <dgm:pt modelId="{E400DD55-E986-4DF4-A6C1-403CBCB2B46E}" type="pres">
      <dgm:prSet presAssocID="{FF51E571-C0B4-438A-8C2D-32D48790B9D7}" presName="diagram" presStyleCnt="0">
        <dgm:presLayoutVars>
          <dgm:dir/>
          <dgm:resizeHandles val="exact"/>
        </dgm:presLayoutVars>
      </dgm:prSet>
      <dgm:spPr/>
    </dgm:pt>
    <dgm:pt modelId="{9D2A717A-B56E-4D7A-A338-84A183468064}" type="pres">
      <dgm:prSet presAssocID="{6A86F18F-F6AE-4222-9416-07C4AF1AFCE8}" presName="node" presStyleLbl="node1" presStyleIdx="0" presStyleCnt="6">
        <dgm:presLayoutVars>
          <dgm:bulletEnabled val="1"/>
        </dgm:presLayoutVars>
      </dgm:prSet>
      <dgm:spPr/>
    </dgm:pt>
    <dgm:pt modelId="{646CA734-FB8A-484E-8D33-3AD8418F7FBD}" type="pres">
      <dgm:prSet presAssocID="{F8E8B8C1-8DF5-48A6-885F-0D83451DF420}" presName="sibTrans" presStyleCnt="0"/>
      <dgm:spPr/>
    </dgm:pt>
    <dgm:pt modelId="{4198F82C-61AB-4C0C-8D63-FA623EE11985}" type="pres">
      <dgm:prSet presAssocID="{3686E570-7A3C-4D02-9701-C97BAB59B926}" presName="node" presStyleLbl="node1" presStyleIdx="1" presStyleCnt="6">
        <dgm:presLayoutVars>
          <dgm:bulletEnabled val="1"/>
        </dgm:presLayoutVars>
      </dgm:prSet>
      <dgm:spPr/>
    </dgm:pt>
    <dgm:pt modelId="{E23856F2-8340-4C7A-AC12-ED4648A8A700}" type="pres">
      <dgm:prSet presAssocID="{FD2D70D0-CC24-47F8-9FE0-9D450F29D45E}" presName="sibTrans" presStyleCnt="0"/>
      <dgm:spPr/>
    </dgm:pt>
    <dgm:pt modelId="{D7C28AE1-CBC1-4ABF-8F0F-F772A92DA174}" type="pres">
      <dgm:prSet presAssocID="{6F294D03-5288-4D46-BB61-8B60A65AADB7}" presName="node" presStyleLbl="node1" presStyleIdx="2" presStyleCnt="6">
        <dgm:presLayoutVars>
          <dgm:bulletEnabled val="1"/>
        </dgm:presLayoutVars>
      </dgm:prSet>
      <dgm:spPr/>
    </dgm:pt>
    <dgm:pt modelId="{68949BD0-6D74-4E3E-BCF9-9791C694366E}" type="pres">
      <dgm:prSet presAssocID="{00B0A8D7-4AD2-428E-8058-D5A195583F66}" presName="sibTrans" presStyleCnt="0"/>
      <dgm:spPr/>
    </dgm:pt>
    <dgm:pt modelId="{0BAF4754-9171-471D-9CAC-15EDAED3B4F9}" type="pres">
      <dgm:prSet presAssocID="{5D9E7D0C-7CAA-4D23-AE24-95DC28986FA0}" presName="node" presStyleLbl="node1" presStyleIdx="3" presStyleCnt="6">
        <dgm:presLayoutVars>
          <dgm:bulletEnabled val="1"/>
        </dgm:presLayoutVars>
      </dgm:prSet>
      <dgm:spPr/>
    </dgm:pt>
    <dgm:pt modelId="{F64DD909-E4EE-4850-A820-2EB9AE001CB8}" type="pres">
      <dgm:prSet presAssocID="{715EB7DF-D9F3-4ED4-987A-22EABE8FB370}" presName="sibTrans" presStyleCnt="0"/>
      <dgm:spPr/>
    </dgm:pt>
    <dgm:pt modelId="{A9C6F5A8-BEF0-4087-9011-CC895C43DEE4}" type="pres">
      <dgm:prSet presAssocID="{75906AB9-E16F-4119-8490-42473E71B3F8}" presName="node" presStyleLbl="node1" presStyleIdx="4" presStyleCnt="6">
        <dgm:presLayoutVars>
          <dgm:bulletEnabled val="1"/>
        </dgm:presLayoutVars>
      </dgm:prSet>
      <dgm:spPr/>
    </dgm:pt>
    <dgm:pt modelId="{79050EB4-6053-4896-96AB-E7D207C85754}" type="pres">
      <dgm:prSet presAssocID="{FC643CC2-B2DC-42AA-9BC0-96F8DA9A881C}" presName="sibTrans" presStyleCnt="0"/>
      <dgm:spPr/>
    </dgm:pt>
    <dgm:pt modelId="{9306809E-D284-4E41-B660-A19A50BD3CD3}" type="pres">
      <dgm:prSet presAssocID="{F0F35D17-E528-40F5-8FDC-EF0E51C15732}" presName="node" presStyleLbl="node1" presStyleIdx="5" presStyleCnt="6">
        <dgm:presLayoutVars>
          <dgm:bulletEnabled val="1"/>
        </dgm:presLayoutVars>
      </dgm:prSet>
      <dgm:spPr/>
    </dgm:pt>
  </dgm:ptLst>
  <dgm:cxnLst>
    <dgm:cxn modelId="{FF4F2A00-9499-4A62-9CB7-292B6AFE0A04}" srcId="{FF51E571-C0B4-438A-8C2D-32D48790B9D7}" destId="{3686E570-7A3C-4D02-9701-C97BAB59B926}" srcOrd="1" destOrd="0" parTransId="{773733DF-EE91-43C4-8F4C-DB7BB56D3C7A}" sibTransId="{FD2D70D0-CC24-47F8-9FE0-9D450F29D45E}"/>
    <dgm:cxn modelId="{4ABA4010-C181-4A70-979F-D77AF50E84B8}" srcId="{FF51E571-C0B4-438A-8C2D-32D48790B9D7}" destId="{F0F35D17-E528-40F5-8FDC-EF0E51C15732}" srcOrd="5" destOrd="0" parTransId="{FA9F9FBA-8ABB-47D4-9171-1235351BB87B}" sibTransId="{AA32930C-C3F3-4CF1-85BD-407DB6048467}"/>
    <dgm:cxn modelId="{EEB6DC14-9932-428E-A027-7431B12B7345}" srcId="{FF51E571-C0B4-438A-8C2D-32D48790B9D7}" destId="{6A86F18F-F6AE-4222-9416-07C4AF1AFCE8}" srcOrd="0" destOrd="0" parTransId="{6C8B817A-EE3D-4D5F-A635-BA336E4E339A}" sibTransId="{F8E8B8C1-8DF5-48A6-885F-0D83451DF420}"/>
    <dgm:cxn modelId="{F57C872D-142B-4D52-8818-E51E85B8D99C}" type="presOf" srcId="{6A86F18F-F6AE-4222-9416-07C4AF1AFCE8}" destId="{9D2A717A-B56E-4D7A-A338-84A183468064}" srcOrd="0" destOrd="0" presId="urn:microsoft.com/office/officeart/2005/8/layout/default"/>
    <dgm:cxn modelId="{FAC99C61-8678-4BF4-ACB2-D34BB68649D6}" srcId="{FF51E571-C0B4-438A-8C2D-32D48790B9D7}" destId="{75906AB9-E16F-4119-8490-42473E71B3F8}" srcOrd="4" destOrd="0" parTransId="{75D5BE37-CAFA-434F-AC29-94DD3CD7AFAA}" sibTransId="{FC643CC2-B2DC-42AA-9BC0-96F8DA9A881C}"/>
    <dgm:cxn modelId="{AF39B5A6-6165-490B-AC75-664A69E4096D}" type="presOf" srcId="{F0F35D17-E528-40F5-8FDC-EF0E51C15732}" destId="{9306809E-D284-4E41-B660-A19A50BD3CD3}" srcOrd="0" destOrd="0" presId="urn:microsoft.com/office/officeart/2005/8/layout/default"/>
    <dgm:cxn modelId="{261E4FBB-33E8-4CC2-B776-25226EF424C5}" type="presOf" srcId="{3686E570-7A3C-4D02-9701-C97BAB59B926}" destId="{4198F82C-61AB-4C0C-8D63-FA623EE11985}" srcOrd="0" destOrd="0" presId="urn:microsoft.com/office/officeart/2005/8/layout/default"/>
    <dgm:cxn modelId="{0F8134C1-051E-42D6-A42E-FCB26ACCEF6F}" type="presOf" srcId="{75906AB9-E16F-4119-8490-42473E71B3F8}" destId="{A9C6F5A8-BEF0-4087-9011-CC895C43DEE4}" srcOrd="0" destOrd="0" presId="urn:microsoft.com/office/officeart/2005/8/layout/default"/>
    <dgm:cxn modelId="{E742EDC5-54A4-4C5C-ADA0-AB7279199ABB}" type="presOf" srcId="{FF51E571-C0B4-438A-8C2D-32D48790B9D7}" destId="{E400DD55-E986-4DF4-A6C1-403CBCB2B46E}" srcOrd="0" destOrd="0" presId="urn:microsoft.com/office/officeart/2005/8/layout/default"/>
    <dgm:cxn modelId="{A6335DD5-3FAF-4AC7-81D7-67394C3AB424}" srcId="{FF51E571-C0B4-438A-8C2D-32D48790B9D7}" destId="{6F294D03-5288-4D46-BB61-8B60A65AADB7}" srcOrd="2" destOrd="0" parTransId="{7AB0319B-1DBE-4287-AD9D-DF645178C2AE}" sibTransId="{00B0A8D7-4AD2-428E-8058-D5A195583F66}"/>
    <dgm:cxn modelId="{2D92EDD8-97CF-4CA5-8DD1-ADD7E4E32DBF}" type="presOf" srcId="{5D9E7D0C-7CAA-4D23-AE24-95DC28986FA0}" destId="{0BAF4754-9171-471D-9CAC-15EDAED3B4F9}" srcOrd="0" destOrd="0" presId="urn:microsoft.com/office/officeart/2005/8/layout/default"/>
    <dgm:cxn modelId="{9E81B1DE-AB42-4CA0-968B-4977A8AC6947}" type="presOf" srcId="{6F294D03-5288-4D46-BB61-8B60A65AADB7}" destId="{D7C28AE1-CBC1-4ABF-8F0F-F772A92DA174}" srcOrd="0" destOrd="0" presId="urn:microsoft.com/office/officeart/2005/8/layout/default"/>
    <dgm:cxn modelId="{682C9DEA-8EE0-4527-A6D2-418DFAA7ED00}" srcId="{FF51E571-C0B4-438A-8C2D-32D48790B9D7}" destId="{5D9E7D0C-7CAA-4D23-AE24-95DC28986FA0}" srcOrd="3" destOrd="0" parTransId="{7F7E7708-70BE-4036-BFE7-D90D250C5012}" sibTransId="{715EB7DF-D9F3-4ED4-987A-22EABE8FB370}"/>
    <dgm:cxn modelId="{C15777E8-7636-4277-B12B-A11A466613B0}" type="presParOf" srcId="{E400DD55-E986-4DF4-A6C1-403CBCB2B46E}" destId="{9D2A717A-B56E-4D7A-A338-84A183468064}" srcOrd="0" destOrd="0" presId="urn:microsoft.com/office/officeart/2005/8/layout/default"/>
    <dgm:cxn modelId="{1E27C9C5-A2A1-4425-95C2-5C57A6B7EEA3}" type="presParOf" srcId="{E400DD55-E986-4DF4-A6C1-403CBCB2B46E}" destId="{646CA734-FB8A-484E-8D33-3AD8418F7FBD}" srcOrd="1" destOrd="0" presId="urn:microsoft.com/office/officeart/2005/8/layout/default"/>
    <dgm:cxn modelId="{4D6E19E1-931C-4924-9D2A-20A6B5525890}" type="presParOf" srcId="{E400DD55-E986-4DF4-A6C1-403CBCB2B46E}" destId="{4198F82C-61AB-4C0C-8D63-FA623EE11985}" srcOrd="2" destOrd="0" presId="urn:microsoft.com/office/officeart/2005/8/layout/default"/>
    <dgm:cxn modelId="{685957FC-ABFD-4400-ADD7-1BA027DC3DF0}" type="presParOf" srcId="{E400DD55-E986-4DF4-A6C1-403CBCB2B46E}" destId="{E23856F2-8340-4C7A-AC12-ED4648A8A700}" srcOrd="3" destOrd="0" presId="urn:microsoft.com/office/officeart/2005/8/layout/default"/>
    <dgm:cxn modelId="{7BEF54D6-631F-42F9-92AF-8DD1F1195762}" type="presParOf" srcId="{E400DD55-E986-4DF4-A6C1-403CBCB2B46E}" destId="{D7C28AE1-CBC1-4ABF-8F0F-F772A92DA174}" srcOrd="4" destOrd="0" presId="urn:microsoft.com/office/officeart/2005/8/layout/default"/>
    <dgm:cxn modelId="{76E178C7-251B-4513-AE1B-9D79327A7690}" type="presParOf" srcId="{E400DD55-E986-4DF4-A6C1-403CBCB2B46E}" destId="{68949BD0-6D74-4E3E-BCF9-9791C694366E}" srcOrd="5" destOrd="0" presId="urn:microsoft.com/office/officeart/2005/8/layout/default"/>
    <dgm:cxn modelId="{6863FF59-FBC1-4DDE-8EA4-FEFC2317EB99}" type="presParOf" srcId="{E400DD55-E986-4DF4-A6C1-403CBCB2B46E}" destId="{0BAF4754-9171-471D-9CAC-15EDAED3B4F9}" srcOrd="6" destOrd="0" presId="urn:microsoft.com/office/officeart/2005/8/layout/default"/>
    <dgm:cxn modelId="{0BE42BB7-F4E4-4FD7-8F85-629F5701FA74}" type="presParOf" srcId="{E400DD55-E986-4DF4-A6C1-403CBCB2B46E}" destId="{F64DD909-E4EE-4850-A820-2EB9AE001CB8}" srcOrd="7" destOrd="0" presId="urn:microsoft.com/office/officeart/2005/8/layout/default"/>
    <dgm:cxn modelId="{13E7FB57-EFCC-4F37-96CE-9BBFDA28986C}" type="presParOf" srcId="{E400DD55-E986-4DF4-A6C1-403CBCB2B46E}" destId="{A9C6F5A8-BEF0-4087-9011-CC895C43DEE4}" srcOrd="8" destOrd="0" presId="urn:microsoft.com/office/officeart/2005/8/layout/default"/>
    <dgm:cxn modelId="{69E57A2A-DC50-4697-BE80-0C113F55E420}" type="presParOf" srcId="{E400DD55-E986-4DF4-A6C1-403CBCB2B46E}" destId="{79050EB4-6053-4896-96AB-E7D207C85754}" srcOrd="9" destOrd="0" presId="urn:microsoft.com/office/officeart/2005/8/layout/default"/>
    <dgm:cxn modelId="{21A33E4B-4271-46DF-A8BB-2B466CA868F1}" type="presParOf" srcId="{E400DD55-E986-4DF4-A6C1-403CBCB2B46E}" destId="{9306809E-D284-4E41-B660-A19A50BD3CD3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37263EA-9E52-4C68-A5A9-D9BA0735689F}" type="doc">
      <dgm:prSet loTypeId="urn:microsoft.com/office/officeart/2005/8/layout/default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9467AF48-7134-44FE-908C-0D28361710DE}">
      <dgm:prSet/>
      <dgm:spPr/>
      <dgm:t>
        <a:bodyPr/>
        <a:lstStyle/>
        <a:p>
          <a:r>
            <a:rPr lang="en-US" b="1" dirty="0"/>
            <a:t>All these techniques have advantages and disadvantages (partially discussed)</a:t>
          </a:r>
        </a:p>
      </dgm:t>
    </dgm:pt>
    <dgm:pt modelId="{FEA6BBC1-4200-47ED-9A08-FECCED9419F1}" type="parTrans" cxnId="{360759B5-06A9-44FB-AF84-6009F2A6A7B5}">
      <dgm:prSet/>
      <dgm:spPr/>
      <dgm:t>
        <a:bodyPr/>
        <a:lstStyle/>
        <a:p>
          <a:endParaRPr lang="en-US"/>
        </a:p>
      </dgm:t>
    </dgm:pt>
    <dgm:pt modelId="{5CA65F3A-D64F-459E-8A8E-BD8F4051EE0B}" type="sibTrans" cxnId="{360759B5-06A9-44FB-AF84-6009F2A6A7B5}">
      <dgm:prSet/>
      <dgm:spPr/>
      <dgm:t>
        <a:bodyPr/>
        <a:lstStyle/>
        <a:p>
          <a:endParaRPr lang="en-US"/>
        </a:p>
      </dgm:t>
    </dgm:pt>
    <dgm:pt modelId="{59A66514-B119-47C3-9883-3AB80D61A668}">
      <dgm:prSet/>
      <dgm:spPr/>
      <dgm:t>
        <a:bodyPr/>
        <a:lstStyle/>
        <a:p>
          <a:r>
            <a:rPr lang="en-US" b="1" dirty="0"/>
            <a:t>Some are too general, some too specific, some rely too much on stakeholder knowledge, some not enough, etc.</a:t>
          </a:r>
        </a:p>
      </dgm:t>
    </dgm:pt>
    <dgm:pt modelId="{A41673C0-DEEB-4121-9458-A38902C4B721}" type="parTrans" cxnId="{613831C7-940F-4456-9718-E90336347C7F}">
      <dgm:prSet/>
      <dgm:spPr/>
      <dgm:t>
        <a:bodyPr/>
        <a:lstStyle/>
        <a:p>
          <a:endParaRPr lang="en-US"/>
        </a:p>
      </dgm:t>
    </dgm:pt>
    <dgm:pt modelId="{777E9AB4-D326-41F2-AFF5-1AAAFB61CF37}" type="sibTrans" cxnId="{613831C7-940F-4456-9718-E90336347C7F}">
      <dgm:prSet/>
      <dgm:spPr/>
      <dgm:t>
        <a:bodyPr/>
        <a:lstStyle/>
        <a:p>
          <a:endParaRPr lang="en-US"/>
        </a:p>
      </dgm:t>
    </dgm:pt>
    <dgm:pt modelId="{9ADBA53C-18F4-481F-A723-A0E52705472E}">
      <dgm:prSet/>
      <dgm:spPr/>
      <dgm:t>
        <a:bodyPr/>
        <a:lstStyle/>
        <a:p>
          <a:r>
            <a:rPr lang="en-US" b="1" dirty="0"/>
            <a:t>Combination of techniques really the best way to go</a:t>
          </a:r>
        </a:p>
      </dgm:t>
    </dgm:pt>
    <dgm:pt modelId="{B92BBED7-3A7E-4EE6-983A-34A0AC311F9E}" type="parTrans" cxnId="{C07C8955-2275-4C27-800B-50E48322748A}">
      <dgm:prSet/>
      <dgm:spPr/>
      <dgm:t>
        <a:bodyPr/>
        <a:lstStyle/>
        <a:p>
          <a:endParaRPr lang="en-US"/>
        </a:p>
      </dgm:t>
    </dgm:pt>
    <dgm:pt modelId="{90D4BA4A-9783-4061-AFA3-FEE67CD5A946}" type="sibTrans" cxnId="{C07C8955-2275-4C27-800B-50E48322748A}">
      <dgm:prSet/>
      <dgm:spPr/>
      <dgm:t>
        <a:bodyPr/>
        <a:lstStyle/>
        <a:p>
          <a:endParaRPr lang="en-US"/>
        </a:p>
      </dgm:t>
    </dgm:pt>
    <dgm:pt modelId="{284397D2-6BDB-423A-A3E8-1E8BE26FD75E}">
      <dgm:prSet/>
      <dgm:spPr/>
      <dgm:t>
        <a:bodyPr/>
        <a:lstStyle/>
        <a:p>
          <a:r>
            <a:rPr lang="en-US" b="1" dirty="0"/>
            <a:t>We can group techniques in the following categories (interviews, domain-oriented, group-work, ethnography, prototyping, goals, scenarios, viewpoints)</a:t>
          </a:r>
        </a:p>
      </dgm:t>
    </dgm:pt>
    <dgm:pt modelId="{97BAB98E-A50D-4365-B003-C4FE99278D8E}" type="parTrans" cxnId="{C961F0FC-EFB5-4C83-BB93-525396D4C285}">
      <dgm:prSet/>
      <dgm:spPr/>
      <dgm:t>
        <a:bodyPr/>
        <a:lstStyle/>
        <a:p>
          <a:endParaRPr lang="en-US"/>
        </a:p>
      </dgm:t>
    </dgm:pt>
    <dgm:pt modelId="{92BF9E90-CFCF-48E0-A25D-FEF92DE29989}" type="sibTrans" cxnId="{C961F0FC-EFB5-4C83-BB93-525396D4C285}">
      <dgm:prSet/>
      <dgm:spPr/>
      <dgm:t>
        <a:bodyPr/>
        <a:lstStyle/>
        <a:p>
          <a:endParaRPr lang="en-US"/>
        </a:p>
      </dgm:t>
    </dgm:pt>
    <dgm:pt modelId="{4833A4B7-EEB4-43CD-BBA4-06BCA242F82C}">
      <dgm:prSet/>
      <dgm:spPr/>
      <dgm:t>
        <a:bodyPr/>
        <a:lstStyle/>
        <a:p>
          <a:r>
            <a:rPr lang="en-US" b="1" dirty="0"/>
            <a:t>Following tables show relationships between technique groups</a:t>
          </a:r>
        </a:p>
      </dgm:t>
    </dgm:pt>
    <dgm:pt modelId="{9A29E730-002F-49B7-8A93-2B6AD5B2B8BD}" type="parTrans" cxnId="{B1407F82-2548-47DD-B023-C678CEB17BEB}">
      <dgm:prSet/>
      <dgm:spPr/>
      <dgm:t>
        <a:bodyPr/>
        <a:lstStyle/>
        <a:p>
          <a:endParaRPr lang="en-US"/>
        </a:p>
      </dgm:t>
    </dgm:pt>
    <dgm:pt modelId="{70F0FE78-3568-4FE7-A6A0-8A6D650C2C80}" type="sibTrans" cxnId="{B1407F82-2548-47DD-B023-C678CEB17BEB}">
      <dgm:prSet/>
      <dgm:spPr/>
      <dgm:t>
        <a:bodyPr/>
        <a:lstStyle/>
        <a:p>
          <a:endParaRPr lang="en-US"/>
        </a:p>
      </dgm:t>
    </dgm:pt>
    <dgm:pt modelId="{888EAE0C-6F12-4804-9053-3CFBC70A8A56}" type="pres">
      <dgm:prSet presAssocID="{737263EA-9E52-4C68-A5A9-D9BA0735689F}" presName="diagram" presStyleCnt="0">
        <dgm:presLayoutVars>
          <dgm:dir/>
          <dgm:resizeHandles val="exact"/>
        </dgm:presLayoutVars>
      </dgm:prSet>
      <dgm:spPr/>
    </dgm:pt>
    <dgm:pt modelId="{905AD4F7-8890-4C1C-B8B6-6167CE544903}" type="pres">
      <dgm:prSet presAssocID="{9467AF48-7134-44FE-908C-0D28361710DE}" presName="node" presStyleLbl="node1" presStyleIdx="0" presStyleCnt="5">
        <dgm:presLayoutVars>
          <dgm:bulletEnabled val="1"/>
        </dgm:presLayoutVars>
      </dgm:prSet>
      <dgm:spPr/>
    </dgm:pt>
    <dgm:pt modelId="{2B592B4E-D36F-4B1B-9AA3-DC6DAC95FEB9}" type="pres">
      <dgm:prSet presAssocID="{5CA65F3A-D64F-459E-8A8E-BD8F4051EE0B}" presName="sibTrans" presStyleCnt="0"/>
      <dgm:spPr/>
    </dgm:pt>
    <dgm:pt modelId="{25E17A57-B41C-462E-9AFE-2559609B881E}" type="pres">
      <dgm:prSet presAssocID="{59A66514-B119-47C3-9883-3AB80D61A668}" presName="node" presStyleLbl="node1" presStyleIdx="1" presStyleCnt="5">
        <dgm:presLayoutVars>
          <dgm:bulletEnabled val="1"/>
        </dgm:presLayoutVars>
      </dgm:prSet>
      <dgm:spPr/>
    </dgm:pt>
    <dgm:pt modelId="{0DF6F1AC-9723-4166-A57C-2A570309A093}" type="pres">
      <dgm:prSet presAssocID="{777E9AB4-D326-41F2-AFF5-1AAAFB61CF37}" presName="sibTrans" presStyleCnt="0"/>
      <dgm:spPr/>
    </dgm:pt>
    <dgm:pt modelId="{68B03AA2-6886-4440-98C7-77F163FD1145}" type="pres">
      <dgm:prSet presAssocID="{9ADBA53C-18F4-481F-A723-A0E52705472E}" presName="node" presStyleLbl="node1" presStyleIdx="2" presStyleCnt="5">
        <dgm:presLayoutVars>
          <dgm:bulletEnabled val="1"/>
        </dgm:presLayoutVars>
      </dgm:prSet>
      <dgm:spPr/>
    </dgm:pt>
    <dgm:pt modelId="{54A84F5D-5E8A-47BD-8180-869345316B23}" type="pres">
      <dgm:prSet presAssocID="{90D4BA4A-9783-4061-AFA3-FEE67CD5A946}" presName="sibTrans" presStyleCnt="0"/>
      <dgm:spPr/>
    </dgm:pt>
    <dgm:pt modelId="{07729701-F3A5-4087-A4BF-8D29C3F234AE}" type="pres">
      <dgm:prSet presAssocID="{284397D2-6BDB-423A-A3E8-1E8BE26FD75E}" presName="node" presStyleLbl="node1" presStyleIdx="3" presStyleCnt="5">
        <dgm:presLayoutVars>
          <dgm:bulletEnabled val="1"/>
        </dgm:presLayoutVars>
      </dgm:prSet>
      <dgm:spPr/>
    </dgm:pt>
    <dgm:pt modelId="{0C874372-B9A9-4D52-B4FF-3601E5406325}" type="pres">
      <dgm:prSet presAssocID="{92BF9E90-CFCF-48E0-A25D-FEF92DE29989}" presName="sibTrans" presStyleCnt="0"/>
      <dgm:spPr/>
    </dgm:pt>
    <dgm:pt modelId="{92F74240-14AC-4A1C-B08C-3D59B416C42C}" type="pres">
      <dgm:prSet presAssocID="{4833A4B7-EEB4-43CD-BBA4-06BCA242F82C}" presName="node" presStyleLbl="node1" presStyleIdx="4" presStyleCnt="5">
        <dgm:presLayoutVars>
          <dgm:bulletEnabled val="1"/>
        </dgm:presLayoutVars>
      </dgm:prSet>
      <dgm:spPr/>
    </dgm:pt>
  </dgm:ptLst>
  <dgm:cxnLst>
    <dgm:cxn modelId="{E678321E-0548-444A-A830-2D0C7DBA21C2}" type="presOf" srcId="{9467AF48-7134-44FE-908C-0D28361710DE}" destId="{905AD4F7-8890-4C1C-B8B6-6167CE544903}" srcOrd="0" destOrd="0" presId="urn:microsoft.com/office/officeart/2005/8/layout/default"/>
    <dgm:cxn modelId="{0EA2403D-4F8E-4F7D-A8A8-F7B3EDEAA87C}" type="presOf" srcId="{284397D2-6BDB-423A-A3E8-1E8BE26FD75E}" destId="{07729701-F3A5-4087-A4BF-8D29C3F234AE}" srcOrd="0" destOrd="0" presId="urn:microsoft.com/office/officeart/2005/8/layout/default"/>
    <dgm:cxn modelId="{C07C8955-2275-4C27-800B-50E48322748A}" srcId="{737263EA-9E52-4C68-A5A9-D9BA0735689F}" destId="{9ADBA53C-18F4-481F-A723-A0E52705472E}" srcOrd="2" destOrd="0" parTransId="{B92BBED7-3A7E-4EE6-983A-34A0AC311F9E}" sibTransId="{90D4BA4A-9783-4061-AFA3-FEE67CD5A946}"/>
    <dgm:cxn modelId="{6E48C35A-55F5-4CD1-8EA9-86D6283CBA86}" type="presOf" srcId="{4833A4B7-EEB4-43CD-BBA4-06BCA242F82C}" destId="{92F74240-14AC-4A1C-B08C-3D59B416C42C}" srcOrd="0" destOrd="0" presId="urn:microsoft.com/office/officeart/2005/8/layout/default"/>
    <dgm:cxn modelId="{893A136D-36B0-4D85-9CE2-7438613B6717}" type="presOf" srcId="{9ADBA53C-18F4-481F-A723-A0E52705472E}" destId="{68B03AA2-6886-4440-98C7-77F163FD1145}" srcOrd="0" destOrd="0" presId="urn:microsoft.com/office/officeart/2005/8/layout/default"/>
    <dgm:cxn modelId="{B1407F82-2548-47DD-B023-C678CEB17BEB}" srcId="{737263EA-9E52-4C68-A5A9-D9BA0735689F}" destId="{4833A4B7-EEB4-43CD-BBA4-06BCA242F82C}" srcOrd="4" destOrd="0" parTransId="{9A29E730-002F-49B7-8A93-2B6AD5B2B8BD}" sibTransId="{70F0FE78-3568-4FE7-A6A0-8A6D650C2C80}"/>
    <dgm:cxn modelId="{360759B5-06A9-44FB-AF84-6009F2A6A7B5}" srcId="{737263EA-9E52-4C68-A5A9-D9BA0735689F}" destId="{9467AF48-7134-44FE-908C-0D28361710DE}" srcOrd="0" destOrd="0" parTransId="{FEA6BBC1-4200-47ED-9A08-FECCED9419F1}" sibTransId="{5CA65F3A-D64F-459E-8A8E-BD8F4051EE0B}"/>
    <dgm:cxn modelId="{550C48C6-2397-476E-B460-2A3FA523AE26}" type="presOf" srcId="{737263EA-9E52-4C68-A5A9-D9BA0735689F}" destId="{888EAE0C-6F12-4804-9053-3CFBC70A8A56}" srcOrd="0" destOrd="0" presId="urn:microsoft.com/office/officeart/2005/8/layout/default"/>
    <dgm:cxn modelId="{613831C7-940F-4456-9718-E90336347C7F}" srcId="{737263EA-9E52-4C68-A5A9-D9BA0735689F}" destId="{59A66514-B119-47C3-9883-3AB80D61A668}" srcOrd="1" destOrd="0" parTransId="{A41673C0-DEEB-4121-9458-A38902C4B721}" sibTransId="{777E9AB4-D326-41F2-AFF5-1AAAFB61CF37}"/>
    <dgm:cxn modelId="{A4C72CFC-D8A8-4385-A2AD-B9F7FAFD58A2}" type="presOf" srcId="{59A66514-B119-47C3-9883-3AB80D61A668}" destId="{25E17A57-B41C-462E-9AFE-2559609B881E}" srcOrd="0" destOrd="0" presId="urn:microsoft.com/office/officeart/2005/8/layout/default"/>
    <dgm:cxn modelId="{C961F0FC-EFB5-4C83-BB93-525396D4C285}" srcId="{737263EA-9E52-4C68-A5A9-D9BA0735689F}" destId="{284397D2-6BDB-423A-A3E8-1E8BE26FD75E}" srcOrd="3" destOrd="0" parTransId="{97BAB98E-A50D-4365-B003-C4FE99278D8E}" sibTransId="{92BF9E90-CFCF-48E0-A25D-FEF92DE29989}"/>
    <dgm:cxn modelId="{3D97AC20-1529-4AE3-B60B-B737C98F6FD6}" type="presParOf" srcId="{888EAE0C-6F12-4804-9053-3CFBC70A8A56}" destId="{905AD4F7-8890-4C1C-B8B6-6167CE544903}" srcOrd="0" destOrd="0" presId="urn:microsoft.com/office/officeart/2005/8/layout/default"/>
    <dgm:cxn modelId="{73B3A7A5-0A2A-4152-A732-5BE08350DDAF}" type="presParOf" srcId="{888EAE0C-6F12-4804-9053-3CFBC70A8A56}" destId="{2B592B4E-D36F-4B1B-9AA3-DC6DAC95FEB9}" srcOrd="1" destOrd="0" presId="urn:microsoft.com/office/officeart/2005/8/layout/default"/>
    <dgm:cxn modelId="{FF2F438F-D0B9-4433-8569-11F471F7508A}" type="presParOf" srcId="{888EAE0C-6F12-4804-9053-3CFBC70A8A56}" destId="{25E17A57-B41C-462E-9AFE-2559609B881E}" srcOrd="2" destOrd="0" presId="urn:microsoft.com/office/officeart/2005/8/layout/default"/>
    <dgm:cxn modelId="{C33B6115-A395-407F-86E3-9E04FBC736E6}" type="presParOf" srcId="{888EAE0C-6F12-4804-9053-3CFBC70A8A56}" destId="{0DF6F1AC-9723-4166-A57C-2A570309A093}" srcOrd="3" destOrd="0" presId="urn:microsoft.com/office/officeart/2005/8/layout/default"/>
    <dgm:cxn modelId="{1905C606-1D05-4C92-9700-0C61EF1A763A}" type="presParOf" srcId="{888EAE0C-6F12-4804-9053-3CFBC70A8A56}" destId="{68B03AA2-6886-4440-98C7-77F163FD1145}" srcOrd="4" destOrd="0" presId="urn:microsoft.com/office/officeart/2005/8/layout/default"/>
    <dgm:cxn modelId="{69B5D99F-9730-4030-B5FD-55B53DFD7B02}" type="presParOf" srcId="{888EAE0C-6F12-4804-9053-3CFBC70A8A56}" destId="{54A84F5D-5E8A-47BD-8180-869345316B23}" srcOrd="5" destOrd="0" presId="urn:microsoft.com/office/officeart/2005/8/layout/default"/>
    <dgm:cxn modelId="{59EB8DA5-6F98-4763-A252-EB4DE8A1D0C5}" type="presParOf" srcId="{888EAE0C-6F12-4804-9053-3CFBC70A8A56}" destId="{07729701-F3A5-4087-A4BF-8D29C3F234AE}" srcOrd="6" destOrd="0" presId="urn:microsoft.com/office/officeart/2005/8/layout/default"/>
    <dgm:cxn modelId="{4ABE76D4-AD03-451B-8841-D74B66CD7B65}" type="presParOf" srcId="{888EAE0C-6F12-4804-9053-3CFBC70A8A56}" destId="{0C874372-B9A9-4D52-B4FF-3601E5406325}" srcOrd="7" destOrd="0" presId="urn:microsoft.com/office/officeart/2005/8/layout/default"/>
    <dgm:cxn modelId="{20800713-2E93-4FA1-8ED8-5F7B91E48AAF}" type="presParOf" srcId="{888EAE0C-6F12-4804-9053-3CFBC70A8A56}" destId="{92F74240-14AC-4A1C-B08C-3D59B416C42C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73C3914-7B44-4DEC-90B9-AA2D3864EA4D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EA2ECB46-0597-4272-9D7D-11B0FAEA5A6D}">
      <dgm:prSet/>
      <dgm:spPr/>
      <dgm:t>
        <a:bodyPr/>
        <a:lstStyle/>
        <a:p>
          <a:r>
            <a:rPr lang="en-US"/>
            <a:t>Show the system boundary</a:t>
          </a:r>
        </a:p>
      </dgm:t>
    </dgm:pt>
    <dgm:pt modelId="{3315E035-2631-4D8E-9BE7-DF7B19D274C0}" type="parTrans" cxnId="{E1F83CE8-6305-48F7-885B-4C53630E9C73}">
      <dgm:prSet/>
      <dgm:spPr/>
      <dgm:t>
        <a:bodyPr/>
        <a:lstStyle/>
        <a:p>
          <a:endParaRPr lang="en-US"/>
        </a:p>
      </dgm:t>
    </dgm:pt>
    <dgm:pt modelId="{EA7CAD4C-1280-4AB3-86EE-1D015020F512}" type="sibTrans" cxnId="{E1F83CE8-6305-48F7-885B-4C53630E9C73}">
      <dgm:prSet/>
      <dgm:spPr/>
      <dgm:t>
        <a:bodyPr/>
        <a:lstStyle/>
        <a:p>
          <a:endParaRPr lang="en-US"/>
        </a:p>
      </dgm:t>
    </dgm:pt>
    <dgm:pt modelId="{6B44B414-A678-490C-A7C5-49ED56E8D59E}">
      <dgm:prSet/>
      <dgm:spPr/>
      <dgm:t>
        <a:bodyPr/>
        <a:lstStyle/>
        <a:p>
          <a:r>
            <a:rPr lang="en-US"/>
            <a:t>The environment with which the system interacts</a:t>
          </a:r>
        </a:p>
      </dgm:t>
    </dgm:pt>
    <dgm:pt modelId="{DE4C4624-C3BA-4941-B6AE-56E7FBBC5105}" type="parTrans" cxnId="{677CE4B7-8032-488A-9277-BF100612F2A8}">
      <dgm:prSet/>
      <dgm:spPr/>
      <dgm:t>
        <a:bodyPr/>
        <a:lstStyle/>
        <a:p>
          <a:endParaRPr lang="en-US"/>
        </a:p>
      </dgm:t>
    </dgm:pt>
    <dgm:pt modelId="{D08C2DA9-4E6B-4181-8B3C-D66336FA3318}" type="sibTrans" cxnId="{677CE4B7-8032-488A-9277-BF100612F2A8}">
      <dgm:prSet/>
      <dgm:spPr/>
      <dgm:t>
        <a:bodyPr/>
        <a:lstStyle/>
        <a:p>
          <a:endParaRPr lang="en-US"/>
        </a:p>
      </dgm:t>
    </dgm:pt>
    <dgm:pt modelId="{DEFA0D31-9C16-4967-9C97-98E1DDBC7CA4}">
      <dgm:prSet/>
      <dgm:spPr/>
      <dgm:t>
        <a:bodyPr/>
        <a:lstStyle/>
        <a:p>
          <a:r>
            <a:rPr lang="en-US"/>
            <a:t>External interfaces</a:t>
          </a:r>
        </a:p>
      </dgm:t>
    </dgm:pt>
    <dgm:pt modelId="{10A2C58F-DC84-47B7-BD58-7450C73A2EBC}" type="parTrans" cxnId="{2A51B350-024C-4A2B-BCB5-0B1D5CD159EF}">
      <dgm:prSet/>
      <dgm:spPr/>
      <dgm:t>
        <a:bodyPr/>
        <a:lstStyle/>
        <a:p>
          <a:endParaRPr lang="en-US"/>
        </a:p>
      </dgm:t>
    </dgm:pt>
    <dgm:pt modelId="{6C3E3F2E-E308-4161-B8DE-B0B7E4449222}" type="sibTrans" cxnId="{2A51B350-024C-4A2B-BCB5-0B1D5CD159EF}">
      <dgm:prSet/>
      <dgm:spPr/>
      <dgm:t>
        <a:bodyPr/>
        <a:lstStyle/>
        <a:p>
          <a:endParaRPr lang="en-US"/>
        </a:p>
      </dgm:t>
    </dgm:pt>
    <dgm:pt modelId="{B471304C-C998-44F7-8D05-4C363CD3E2A7}">
      <dgm:prSet/>
      <dgm:spPr/>
      <dgm:t>
        <a:bodyPr/>
        <a:lstStyle/>
        <a:p>
          <a:r>
            <a:rPr lang="en-US"/>
            <a:t>Others systems on which it relies</a:t>
          </a:r>
        </a:p>
      </dgm:t>
    </dgm:pt>
    <dgm:pt modelId="{24984D03-9693-4325-B4B8-DC05D7234B21}" type="parTrans" cxnId="{E00EDA5C-4511-482A-8AFA-B8E02EC72462}">
      <dgm:prSet/>
      <dgm:spPr/>
      <dgm:t>
        <a:bodyPr/>
        <a:lstStyle/>
        <a:p>
          <a:endParaRPr lang="en-US"/>
        </a:p>
      </dgm:t>
    </dgm:pt>
    <dgm:pt modelId="{AEBF6A9A-FA68-491C-B5C5-C73C84C5054A}" type="sibTrans" cxnId="{E00EDA5C-4511-482A-8AFA-B8E02EC72462}">
      <dgm:prSet/>
      <dgm:spPr/>
      <dgm:t>
        <a:bodyPr/>
        <a:lstStyle/>
        <a:p>
          <a:endParaRPr lang="en-US"/>
        </a:p>
      </dgm:t>
    </dgm:pt>
    <dgm:pt modelId="{6F4CB145-3762-47DC-A86E-5F2EC981D61D}">
      <dgm:prSet/>
      <dgm:spPr/>
      <dgm:t>
        <a:bodyPr/>
        <a:lstStyle/>
        <a:p>
          <a:r>
            <a:rPr lang="en-US"/>
            <a:t>Indicate what the system’s environment is</a:t>
          </a:r>
        </a:p>
      </dgm:t>
    </dgm:pt>
    <dgm:pt modelId="{23FB61BA-ED99-4F92-AECB-F3E03AA98389}" type="parTrans" cxnId="{67C6635F-C267-4E7F-A47B-141E034F22C5}">
      <dgm:prSet/>
      <dgm:spPr/>
      <dgm:t>
        <a:bodyPr/>
        <a:lstStyle/>
        <a:p>
          <a:endParaRPr lang="en-US"/>
        </a:p>
      </dgm:t>
    </dgm:pt>
    <dgm:pt modelId="{0A0B6909-CA8D-464D-A417-4A5B7B723FF4}" type="sibTrans" cxnId="{67C6635F-C267-4E7F-A47B-141E034F22C5}">
      <dgm:prSet/>
      <dgm:spPr/>
      <dgm:t>
        <a:bodyPr/>
        <a:lstStyle/>
        <a:p>
          <a:endParaRPr lang="en-US"/>
        </a:p>
      </dgm:t>
    </dgm:pt>
    <dgm:pt modelId="{D47C6E4B-02DB-44A2-92B6-A09128539DC7}">
      <dgm:prSet/>
      <dgm:spPr/>
      <dgm:t>
        <a:bodyPr/>
        <a:lstStyle/>
        <a:p>
          <a:r>
            <a:rPr lang="en-US"/>
            <a:t>May include users with different roles</a:t>
          </a:r>
        </a:p>
      </dgm:t>
    </dgm:pt>
    <dgm:pt modelId="{AE76E004-858E-46D0-B170-C1F66CE9F8D1}" type="parTrans" cxnId="{96DB27FC-9BA4-498C-B200-B2D5D4BE11A1}">
      <dgm:prSet/>
      <dgm:spPr/>
      <dgm:t>
        <a:bodyPr/>
        <a:lstStyle/>
        <a:p>
          <a:endParaRPr lang="en-US"/>
        </a:p>
      </dgm:t>
    </dgm:pt>
    <dgm:pt modelId="{94AAC25B-F907-4075-836E-1BD08AD922BF}" type="sibTrans" cxnId="{96DB27FC-9BA4-498C-B200-B2D5D4BE11A1}">
      <dgm:prSet/>
      <dgm:spPr/>
      <dgm:t>
        <a:bodyPr/>
        <a:lstStyle/>
        <a:p>
          <a:endParaRPr lang="en-US"/>
        </a:p>
      </dgm:t>
    </dgm:pt>
    <dgm:pt modelId="{1ED18A3F-751C-46EE-9223-16FA18375B4C}">
      <dgm:prSet/>
      <dgm:spPr/>
      <dgm:t>
        <a:bodyPr/>
        <a:lstStyle/>
        <a:p>
          <a:r>
            <a:rPr lang="en-US"/>
            <a:t>May include other computing systems</a:t>
          </a:r>
        </a:p>
      </dgm:t>
    </dgm:pt>
    <dgm:pt modelId="{49081902-F08E-4066-96C5-E17AD06F810D}" type="parTrans" cxnId="{BD43CED6-4108-4193-92B6-D5A8DCE7EE90}">
      <dgm:prSet/>
      <dgm:spPr/>
      <dgm:t>
        <a:bodyPr/>
        <a:lstStyle/>
        <a:p>
          <a:endParaRPr lang="en-US"/>
        </a:p>
      </dgm:t>
    </dgm:pt>
    <dgm:pt modelId="{86411DFB-3C1E-49A6-8945-AD977A45310A}" type="sibTrans" cxnId="{BD43CED6-4108-4193-92B6-D5A8DCE7EE90}">
      <dgm:prSet/>
      <dgm:spPr/>
      <dgm:t>
        <a:bodyPr/>
        <a:lstStyle/>
        <a:p>
          <a:endParaRPr lang="en-US"/>
        </a:p>
      </dgm:t>
    </dgm:pt>
    <dgm:pt modelId="{F290657E-879C-480D-A74D-E572BC5AB80F}">
      <dgm:prSet/>
      <dgm:spPr/>
      <dgm:t>
        <a:bodyPr/>
        <a:lstStyle/>
        <a:p>
          <a:r>
            <a:rPr lang="en-US"/>
            <a:t>Environment may be very simple, or very complex</a:t>
          </a:r>
        </a:p>
      </dgm:t>
    </dgm:pt>
    <dgm:pt modelId="{FC0DFB89-040C-4E9B-AE47-8517DBFCE65B}" type="parTrans" cxnId="{6089989F-B0BE-4AC3-B802-B15D075B346F}">
      <dgm:prSet/>
      <dgm:spPr/>
      <dgm:t>
        <a:bodyPr/>
        <a:lstStyle/>
        <a:p>
          <a:endParaRPr lang="en-US"/>
        </a:p>
      </dgm:t>
    </dgm:pt>
    <dgm:pt modelId="{F80EFFB1-450D-4CBB-9A01-46AF3B43D1CE}" type="sibTrans" cxnId="{6089989F-B0BE-4AC3-B802-B15D075B346F}">
      <dgm:prSet/>
      <dgm:spPr/>
      <dgm:t>
        <a:bodyPr/>
        <a:lstStyle/>
        <a:p>
          <a:endParaRPr lang="en-US"/>
        </a:p>
      </dgm:t>
    </dgm:pt>
    <dgm:pt modelId="{EA462AC3-3E52-4D02-9998-2F57C061C98C}">
      <dgm:prSet/>
      <dgm:spPr/>
      <dgm:t>
        <a:bodyPr/>
        <a:lstStyle/>
        <a:p>
          <a:r>
            <a:rPr lang="en-US"/>
            <a:t>May have multiple context diagrams</a:t>
          </a:r>
        </a:p>
      </dgm:t>
    </dgm:pt>
    <dgm:pt modelId="{370E18D0-54F1-4515-9B66-F4545A1A24C2}" type="parTrans" cxnId="{A9DC5799-5A71-4D81-B422-C589FD1E71B0}">
      <dgm:prSet/>
      <dgm:spPr/>
      <dgm:t>
        <a:bodyPr/>
        <a:lstStyle/>
        <a:p>
          <a:endParaRPr lang="en-US"/>
        </a:p>
      </dgm:t>
    </dgm:pt>
    <dgm:pt modelId="{CC63690C-EC04-4FE6-809A-F354FFCE0A4A}" type="sibTrans" cxnId="{A9DC5799-5A71-4D81-B422-C589FD1E71B0}">
      <dgm:prSet/>
      <dgm:spPr/>
      <dgm:t>
        <a:bodyPr/>
        <a:lstStyle/>
        <a:p>
          <a:endParaRPr lang="en-US"/>
        </a:p>
      </dgm:t>
    </dgm:pt>
    <dgm:pt modelId="{A7EEE508-5FE7-48A1-9B20-36E363C4A6D7}">
      <dgm:prSet/>
      <dgm:spPr/>
      <dgm:t>
        <a:bodyPr/>
        <a:lstStyle/>
        <a:p>
          <a:r>
            <a:rPr lang="en-US"/>
            <a:t>Different context diagrams for different views</a:t>
          </a:r>
        </a:p>
      </dgm:t>
    </dgm:pt>
    <dgm:pt modelId="{98505586-7719-4060-A12B-CD7985FA95BA}" type="parTrans" cxnId="{031CF12D-EC55-4C73-BB59-BE1EA36B63AE}">
      <dgm:prSet/>
      <dgm:spPr/>
      <dgm:t>
        <a:bodyPr/>
        <a:lstStyle/>
        <a:p>
          <a:endParaRPr lang="en-US"/>
        </a:p>
      </dgm:t>
    </dgm:pt>
    <dgm:pt modelId="{20984D88-85E5-4430-B693-3920ECDD137B}" type="sibTrans" cxnId="{031CF12D-EC55-4C73-BB59-BE1EA36B63AE}">
      <dgm:prSet/>
      <dgm:spPr/>
      <dgm:t>
        <a:bodyPr/>
        <a:lstStyle/>
        <a:p>
          <a:endParaRPr lang="en-US"/>
        </a:p>
      </dgm:t>
    </dgm:pt>
    <dgm:pt modelId="{455557FF-3FAF-47D9-BD67-A1ED25A47885}">
      <dgm:prSet/>
      <dgm:spPr/>
      <dgm:t>
        <a:bodyPr/>
        <a:lstStyle/>
        <a:p>
          <a:r>
            <a:rPr lang="en-US"/>
            <a:t>Usually given for C&amp;C view</a:t>
          </a:r>
        </a:p>
      </dgm:t>
    </dgm:pt>
    <dgm:pt modelId="{0C2799AE-BB4C-4F29-AEE4-B6C288B1CB77}" type="parTrans" cxnId="{E6108981-3B0C-4166-A087-F3BBD7D69E4A}">
      <dgm:prSet/>
      <dgm:spPr/>
      <dgm:t>
        <a:bodyPr/>
        <a:lstStyle/>
        <a:p>
          <a:endParaRPr lang="en-US"/>
        </a:p>
      </dgm:t>
    </dgm:pt>
    <dgm:pt modelId="{107EB518-80A5-42C1-8F11-B5EEED162CCB}" type="sibTrans" cxnId="{E6108981-3B0C-4166-A087-F3BBD7D69E4A}">
      <dgm:prSet/>
      <dgm:spPr/>
      <dgm:t>
        <a:bodyPr/>
        <a:lstStyle/>
        <a:p>
          <a:endParaRPr lang="en-US"/>
        </a:p>
      </dgm:t>
    </dgm:pt>
    <dgm:pt modelId="{86875708-1E10-479F-A5AB-3E47A577E33B}" type="pres">
      <dgm:prSet presAssocID="{E73C3914-7B44-4DEC-90B9-AA2D3864EA4D}" presName="linear" presStyleCnt="0">
        <dgm:presLayoutVars>
          <dgm:animLvl val="lvl"/>
          <dgm:resizeHandles val="exact"/>
        </dgm:presLayoutVars>
      </dgm:prSet>
      <dgm:spPr/>
    </dgm:pt>
    <dgm:pt modelId="{C444DCD6-46F3-4F67-9E30-000AB179DDC5}" type="pres">
      <dgm:prSet presAssocID="{EA2ECB46-0597-4272-9D7D-11B0FAEA5A6D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0B20E331-98F6-45A4-9C2D-F66E10CA22CB}" type="pres">
      <dgm:prSet presAssocID="{EA2ECB46-0597-4272-9D7D-11B0FAEA5A6D}" presName="childText" presStyleLbl="revTx" presStyleIdx="0" presStyleCnt="3">
        <dgm:presLayoutVars>
          <dgm:bulletEnabled val="1"/>
        </dgm:presLayoutVars>
      </dgm:prSet>
      <dgm:spPr/>
    </dgm:pt>
    <dgm:pt modelId="{B62F8989-0610-4CFA-B362-9A7362346137}" type="pres">
      <dgm:prSet presAssocID="{6F4CB145-3762-47DC-A86E-5F2EC981D61D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8E7CF17E-EDB1-4D84-A928-48FD9A8824C6}" type="pres">
      <dgm:prSet presAssocID="{6F4CB145-3762-47DC-A86E-5F2EC981D61D}" presName="childText" presStyleLbl="revTx" presStyleIdx="1" presStyleCnt="3">
        <dgm:presLayoutVars>
          <dgm:bulletEnabled val="1"/>
        </dgm:presLayoutVars>
      </dgm:prSet>
      <dgm:spPr/>
    </dgm:pt>
    <dgm:pt modelId="{DFB369E5-ECE8-49A0-A0D9-72C8327F7A6B}" type="pres">
      <dgm:prSet presAssocID="{EA462AC3-3E52-4D02-9998-2F57C061C98C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2221D540-3F2B-4798-965C-2BA7769BA837}" type="pres">
      <dgm:prSet presAssocID="{EA462AC3-3E52-4D02-9998-2F57C061C98C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AE6D6D0D-410F-4B92-B31A-B32C8D996C58}" type="presOf" srcId="{EA2ECB46-0597-4272-9D7D-11B0FAEA5A6D}" destId="{C444DCD6-46F3-4F67-9E30-000AB179DDC5}" srcOrd="0" destOrd="0" presId="urn:microsoft.com/office/officeart/2005/8/layout/vList2"/>
    <dgm:cxn modelId="{3DA36D15-C42A-4DFF-97D2-A0D8A81049FF}" type="presOf" srcId="{6F4CB145-3762-47DC-A86E-5F2EC981D61D}" destId="{B62F8989-0610-4CFA-B362-9A7362346137}" srcOrd="0" destOrd="0" presId="urn:microsoft.com/office/officeart/2005/8/layout/vList2"/>
    <dgm:cxn modelId="{C4B80921-7DC4-43F5-B857-5AB9B87F16A8}" type="presOf" srcId="{DEFA0D31-9C16-4967-9C97-98E1DDBC7CA4}" destId="{0B20E331-98F6-45A4-9C2D-F66E10CA22CB}" srcOrd="0" destOrd="1" presId="urn:microsoft.com/office/officeart/2005/8/layout/vList2"/>
    <dgm:cxn modelId="{031CF12D-EC55-4C73-BB59-BE1EA36B63AE}" srcId="{EA462AC3-3E52-4D02-9998-2F57C061C98C}" destId="{A7EEE508-5FE7-48A1-9B20-36E363C4A6D7}" srcOrd="0" destOrd="0" parTransId="{98505586-7719-4060-A12B-CD7985FA95BA}" sibTransId="{20984D88-85E5-4430-B693-3920ECDD137B}"/>
    <dgm:cxn modelId="{C2A8344A-BA69-45E0-B321-E6463047F744}" type="presOf" srcId="{B471304C-C998-44F7-8D05-4C363CD3E2A7}" destId="{0B20E331-98F6-45A4-9C2D-F66E10CA22CB}" srcOrd="0" destOrd="2" presId="urn:microsoft.com/office/officeart/2005/8/layout/vList2"/>
    <dgm:cxn modelId="{2A51B350-024C-4A2B-BCB5-0B1D5CD159EF}" srcId="{EA2ECB46-0597-4272-9D7D-11B0FAEA5A6D}" destId="{DEFA0D31-9C16-4967-9C97-98E1DDBC7CA4}" srcOrd="1" destOrd="0" parTransId="{10A2C58F-DC84-47B7-BD58-7450C73A2EBC}" sibTransId="{6C3E3F2E-E308-4161-B8DE-B0B7E4449222}"/>
    <dgm:cxn modelId="{E00EDA5C-4511-482A-8AFA-B8E02EC72462}" srcId="{EA2ECB46-0597-4272-9D7D-11B0FAEA5A6D}" destId="{B471304C-C998-44F7-8D05-4C363CD3E2A7}" srcOrd="2" destOrd="0" parTransId="{24984D03-9693-4325-B4B8-DC05D7234B21}" sibTransId="{AEBF6A9A-FA68-491C-B5C5-C73C84C5054A}"/>
    <dgm:cxn modelId="{67C6635F-C267-4E7F-A47B-141E034F22C5}" srcId="{E73C3914-7B44-4DEC-90B9-AA2D3864EA4D}" destId="{6F4CB145-3762-47DC-A86E-5F2EC981D61D}" srcOrd="1" destOrd="0" parTransId="{23FB61BA-ED99-4F92-AECB-F3E03AA98389}" sibTransId="{0A0B6909-CA8D-464D-A417-4A5B7B723FF4}"/>
    <dgm:cxn modelId="{E6108981-3B0C-4166-A087-F3BBD7D69E4A}" srcId="{EA462AC3-3E52-4D02-9998-2F57C061C98C}" destId="{455557FF-3FAF-47D9-BD67-A1ED25A47885}" srcOrd="1" destOrd="0" parTransId="{0C2799AE-BB4C-4F29-AEE4-B6C288B1CB77}" sibTransId="{107EB518-80A5-42C1-8F11-B5EEED162CCB}"/>
    <dgm:cxn modelId="{4301B68F-BBC1-4B82-996A-0731BE4E8162}" type="presOf" srcId="{D47C6E4B-02DB-44A2-92B6-A09128539DC7}" destId="{8E7CF17E-EDB1-4D84-A928-48FD9A8824C6}" srcOrd="0" destOrd="0" presId="urn:microsoft.com/office/officeart/2005/8/layout/vList2"/>
    <dgm:cxn modelId="{C05EBC97-7ABA-4F41-A8CD-7753F31B4331}" type="presOf" srcId="{6B44B414-A678-490C-A7C5-49ED56E8D59E}" destId="{0B20E331-98F6-45A4-9C2D-F66E10CA22CB}" srcOrd="0" destOrd="0" presId="urn:microsoft.com/office/officeart/2005/8/layout/vList2"/>
    <dgm:cxn modelId="{A9DC5799-5A71-4D81-B422-C589FD1E71B0}" srcId="{E73C3914-7B44-4DEC-90B9-AA2D3864EA4D}" destId="{EA462AC3-3E52-4D02-9998-2F57C061C98C}" srcOrd="2" destOrd="0" parTransId="{370E18D0-54F1-4515-9B66-F4545A1A24C2}" sibTransId="{CC63690C-EC04-4FE6-809A-F354FFCE0A4A}"/>
    <dgm:cxn modelId="{6089989F-B0BE-4AC3-B802-B15D075B346F}" srcId="{6F4CB145-3762-47DC-A86E-5F2EC981D61D}" destId="{F290657E-879C-480D-A74D-E572BC5AB80F}" srcOrd="2" destOrd="0" parTransId="{FC0DFB89-040C-4E9B-AE47-8517DBFCE65B}" sibTransId="{F80EFFB1-450D-4CBB-9A01-46AF3B43D1CE}"/>
    <dgm:cxn modelId="{CBA783AE-BAC0-43EC-8D02-78B6549308FD}" type="presOf" srcId="{455557FF-3FAF-47D9-BD67-A1ED25A47885}" destId="{2221D540-3F2B-4798-965C-2BA7769BA837}" srcOrd="0" destOrd="1" presId="urn:microsoft.com/office/officeart/2005/8/layout/vList2"/>
    <dgm:cxn modelId="{C0A54CB1-E79C-41FD-B270-4CE5A7DDB158}" type="presOf" srcId="{1ED18A3F-751C-46EE-9223-16FA18375B4C}" destId="{8E7CF17E-EDB1-4D84-A928-48FD9A8824C6}" srcOrd="0" destOrd="1" presId="urn:microsoft.com/office/officeart/2005/8/layout/vList2"/>
    <dgm:cxn modelId="{677CE4B7-8032-488A-9277-BF100612F2A8}" srcId="{EA2ECB46-0597-4272-9D7D-11B0FAEA5A6D}" destId="{6B44B414-A678-490C-A7C5-49ED56E8D59E}" srcOrd="0" destOrd="0" parTransId="{DE4C4624-C3BA-4941-B6AE-56E7FBBC5105}" sibTransId="{D08C2DA9-4E6B-4181-8B3C-D66336FA3318}"/>
    <dgm:cxn modelId="{E50F49C1-10B3-4B54-83B4-07544B93A6A2}" type="presOf" srcId="{EA462AC3-3E52-4D02-9998-2F57C061C98C}" destId="{DFB369E5-ECE8-49A0-A0D9-72C8327F7A6B}" srcOrd="0" destOrd="0" presId="urn:microsoft.com/office/officeart/2005/8/layout/vList2"/>
    <dgm:cxn modelId="{801D50CE-939E-42F4-B448-3AC97B51BC73}" type="presOf" srcId="{F290657E-879C-480D-A74D-E572BC5AB80F}" destId="{8E7CF17E-EDB1-4D84-A928-48FD9A8824C6}" srcOrd="0" destOrd="2" presId="urn:microsoft.com/office/officeart/2005/8/layout/vList2"/>
    <dgm:cxn modelId="{DCBE94D2-FD8F-4B6D-A5BA-4D8940D64BA1}" type="presOf" srcId="{A7EEE508-5FE7-48A1-9B20-36E363C4A6D7}" destId="{2221D540-3F2B-4798-965C-2BA7769BA837}" srcOrd="0" destOrd="0" presId="urn:microsoft.com/office/officeart/2005/8/layout/vList2"/>
    <dgm:cxn modelId="{BD43CED6-4108-4193-92B6-D5A8DCE7EE90}" srcId="{6F4CB145-3762-47DC-A86E-5F2EC981D61D}" destId="{1ED18A3F-751C-46EE-9223-16FA18375B4C}" srcOrd="1" destOrd="0" parTransId="{49081902-F08E-4066-96C5-E17AD06F810D}" sibTransId="{86411DFB-3C1E-49A6-8945-AD977A45310A}"/>
    <dgm:cxn modelId="{F7C137E1-D169-4A48-AFA5-43F953A9B847}" type="presOf" srcId="{E73C3914-7B44-4DEC-90B9-AA2D3864EA4D}" destId="{86875708-1E10-479F-A5AB-3E47A577E33B}" srcOrd="0" destOrd="0" presId="urn:microsoft.com/office/officeart/2005/8/layout/vList2"/>
    <dgm:cxn modelId="{E1F83CE8-6305-48F7-885B-4C53630E9C73}" srcId="{E73C3914-7B44-4DEC-90B9-AA2D3864EA4D}" destId="{EA2ECB46-0597-4272-9D7D-11B0FAEA5A6D}" srcOrd="0" destOrd="0" parTransId="{3315E035-2631-4D8E-9BE7-DF7B19D274C0}" sibTransId="{EA7CAD4C-1280-4AB3-86EE-1D015020F512}"/>
    <dgm:cxn modelId="{96DB27FC-9BA4-498C-B200-B2D5D4BE11A1}" srcId="{6F4CB145-3762-47DC-A86E-5F2EC981D61D}" destId="{D47C6E4B-02DB-44A2-92B6-A09128539DC7}" srcOrd="0" destOrd="0" parTransId="{AE76E004-858E-46D0-B170-C1F66CE9F8D1}" sibTransId="{94AAC25B-F907-4075-836E-1BD08AD922BF}"/>
    <dgm:cxn modelId="{EF60BD1B-8A4A-4A71-AF7D-C9ADBBDF0858}" type="presParOf" srcId="{86875708-1E10-479F-A5AB-3E47A577E33B}" destId="{C444DCD6-46F3-4F67-9E30-000AB179DDC5}" srcOrd="0" destOrd="0" presId="urn:microsoft.com/office/officeart/2005/8/layout/vList2"/>
    <dgm:cxn modelId="{BD0A5FDA-C39E-40F2-A5CB-A22C6068C74E}" type="presParOf" srcId="{86875708-1E10-479F-A5AB-3E47A577E33B}" destId="{0B20E331-98F6-45A4-9C2D-F66E10CA22CB}" srcOrd="1" destOrd="0" presId="urn:microsoft.com/office/officeart/2005/8/layout/vList2"/>
    <dgm:cxn modelId="{91F4A666-D283-46F4-818D-B0091B161BE9}" type="presParOf" srcId="{86875708-1E10-479F-A5AB-3E47A577E33B}" destId="{B62F8989-0610-4CFA-B362-9A7362346137}" srcOrd="2" destOrd="0" presId="urn:microsoft.com/office/officeart/2005/8/layout/vList2"/>
    <dgm:cxn modelId="{6DB6D5A4-85D0-4D30-BAE8-4803CC77D67A}" type="presParOf" srcId="{86875708-1E10-479F-A5AB-3E47A577E33B}" destId="{8E7CF17E-EDB1-4D84-A928-48FD9A8824C6}" srcOrd="3" destOrd="0" presId="urn:microsoft.com/office/officeart/2005/8/layout/vList2"/>
    <dgm:cxn modelId="{6F29E11B-C304-41BD-81C0-49DD8ECA8149}" type="presParOf" srcId="{86875708-1E10-479F-A5AB-3E47A577E33B}" destId="{DFB369E5-ECE8-49A0-A0D9-72C8327F7A6B}" srcOrd="4" destOrd="0" presId="urn:microsoft.com/office/officeart/2005/8/layout/vList2"/>
    <dgm:cxn modelId="{E84A5884-4124-4EF7-9250-B0F2776478A0}" type="presParOf" srcId="{86875708-1E10-479F-A5AB-3E47A577E33B}" destId="{2221D540-3F2B-4798-965C-2BA7769BA837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D2A717A-B56E-4D7A-A338-84A183468064}">
      <dsp:nvSpPr>
        <dsp:cNvPr id="0" name=""/>
        <dsp:cNvSpPr/>
      </dsp:nvSpPr>
      <dsp:spPr>
        <a:xfrm>
          <a:off x="0" y="39687"/>
          <a:ext cx="3286125" cy="197167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softEdge rad="12700"/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 dirty="0"/>
            <a:t>Requirements elicitation/discovery</a:t>
          </a:r>
        </a:p>
      </dsp:txBody>
      <dsp:txXfrm>
        <a:off x="0" y="39687"/>
        <a:ext cx="3286125" cy="1971675"/>
      </dsp:txXfrm>
    </dsp:sp>
    <dsp:sp modelId="{4198F82C-61AB-4C0C-8D63-FA623EE11985}">
      <dsp:nvSpPr>
        <dsp:cNvPr id="0" name=""/>
        <dsp:cNvSpPr/>
      </dsp:nvSpPr>
      <dsp:spPr>
        <a:xfrm>
          <a:off x="3614737" y="39687"/>
          <a:ext cx="3286125" cy="197167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softEdge rad="12700"/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 dirty="0"/>
            <a:t>Requirements analysis and reconciliation</a:t>
          </a:r>
        </a:p>
      </dsp:txBody>
      <dsp:txXfrm>
        <a:off x="3614737" y="39687"/>
        <a:ext cx="3286125" cy="1971675"/>
      </dsp:txXfrm>
    </dsp:sp>
    <dsp:sp modelId="{D7C28AE1-CBC1-4ABF-8F0F-F772A92DA174}">
      <dsp:nvSpPr>
        <dsp:cNvPr id="0" name=""/>
        <dsp:cNvSpPr/>
      </dsp:nvSpPr>
      <dsp:spPr>
        <a:xfrm>
          <a:off x="7229475" y="39687"/>
          <a:ext cx="3286125" cy="197167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softEdge rad="12700"/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 dirty="0"/>
            <a:t>Requirements representation/modeling</a:t>
          </a:r>
        </a:p>
      </dsp:txBody>
      <dsp:txXfrm>
        <a:off x="7229475" y="39687"/>
        <a:ext cx="3286125" cy="1971675"/>
      </dsp:txXfrm>
    </dsp:sp>
    <dsp:sp modelId="{0BAF4754-9171-471D-9CAC-15EDAED3B4F9}">
      <dsp:nvSpPr>
        <dsp:cNvPr id="0" name=""/>
        <dsp:cNvSpPr/>
      </dsp:nvSpPr>
      <dsp:spPr>
        <a:xfrm>
          <a:off x="0" y="2339975"/>
          <a:ext cx="3286125" cy="197167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softEdge rad="12700"/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 dirty="0"/>
            <a:t>Requirements verification and validation</a:t>
          </a:r>
        </a:p>
      </dsp:txBody>
      <dsp:txXfrm>
        <a:off x="0" y="2339975"/>
        <a:ext cx="3286125" cy="1971675"/>
      </dsp:txXfrm>
    </dsp:sp>
    <dsp:sp modelId="{A9C6F5A8-BEF0-4087-9011-CC895C43DEE4}">
      <dsp:nvSpPr>
        <dsp:cNvPr id="0" name=""/>
        <dsp:cNvSpPr/>
      </dsp:nvSpPr>
      <dsp:spPr>
        <a:xfrm>
          <a:off x="3614737" y="2339975"/>
          <a:ext cx="3286125" cy="197167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softEdge rad="12700"/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 dirty="0"/>
            <a:t>Requirements management</a:t>
          </a:r>
        </a:p>
      </dsp:txBody>
      <dsp:txXfrm>
        <a:off x="3614737" y="2339975"/>
        <a:ext cx="3286125" cy="1971675"/>
      </dsp:txXfrm>
    </dsp:sp>
    <dsp:sp modelId="{9306809E-D284-4E41-B660-A19A50BD3CD3}">
      <dsp:nvSpPr>
        <dsp:cNvPr id="0" name=""/>
        <dsp:cNvSpPr/>
      </dsp:nvSpPr>
      <dsp:spPr>
        <a:xfrm>
          <a:off x="7229475" y="2339975"/>
          <a:ext cx="3286125" cy="197167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softEdge rad="12700"/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 dirty="0"/>
            <a:t>There are others, but these are the “major” ones</a:t>
          </a:r>
        </a:p>
      </dsp:txBody>
      <dsp:txXfrm>
        <a:off x="7229475" y="2339975"/>
        <a:ext cx="3286125" cy="197167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5AD4F7-8890-4C1C-B8B6-6167CE544903}">
      <dsp:nvSpPr>
        <dsp:cNvPr id="0" name=""/>
        <dsp:cNvSpPr/>
      </dsp:nvSpPr>
      <dsp:spPr>
        <a:xfrm>
          <a:off x="51117" y="2665"/>
          <a:ext cx="3375884" cy="202553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/>
            <a:t>All these techniques have advantages and disadvantages (partially discussed)</a:t>
          </a:r>
        </a:p>
      </dsp:txBody>
      <dsp:txXfrm>
        <a:off x="51117" y="2665"/>
        <a:ext cx="3375884" cy="2025530"/>
      </dsp:txXfrm>
    </dsp:sp>
    <dsp:sp modelId="{25E17A57-B41C-462E-9AFE-2559609B881E}">
      <dsp:nvSpPr>
        <dsp:cNvPr id="0" name=""/>
        <dsp:cNvSpPr/>
      </dsp:nvSpPr>
      <dsp:spPr>
        <a:xfrm>
          <a:off x="3764590" y="2665"/>
          <a:ext cx="3375884" cy="2025530"/>
        </a:xfrm>
        <a:prstGeom prst="rect">
          <a:avLst/>
        </a:prstGeom>
        <a:solidFill>
          <a:schemeClr val="accent2">
            <a:hueOff val="476947"/>
            <a:satOff val="-10882"/>
            <a:lumOff val="402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/>
            <a:t>Some are too general, some too specific, some rely too much on stakeholder knowledge, some not enough, etc.</a:t>
          </a:r>
        </a:p>
      </dsp:txBody>
      <dsp:txXfrm>
        <a:off x="3764590" y="2665"/>
        <a:ext cx="3375884" cy="2025530"/>
      </dsp:txXfrm>
    </dsp:sp>
    <dsp:sp modelId="{68B03AA2-6886-4440-98C7-77F163FD1145}">
      <dsp:nvSpPr>
        <dsp:cNvPr id="0" name=""/>
        <dsp:cNvSpPr/>
      </dsp:nvSpPr>
      <dsp:spPr>
        <a:xfrm>
          <a:off x="7478063" y="2665"/>
          <a:ext cx="3375884" cy="2025530"/>
        </a:xfrm>
        <a:prstGeom prst="rect">
          <a:avLst/>
        </a:prstGeom>
        <a:solidFill>
          <a:schemeClr val="accent2">
            <a:hueOff val="953895"/>
            <a:satOff val="-21764"/>
            <a:lumOff val="803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/>
            <a:t>Combination of techniques really the best way to go</a:t>
          </a:r>
        </a:p>
      </dsp:txBody>
      <dsp:txXfrm>
        <a:off x="7478063" y="2665"/>
        <a:ext cx="3375884" cy="2025530"/>
      </dsp:txXfrm>
    </dsp:sp>
    <dsp:sp modelId="{07729701-F3A5-4087-A4BF-8D29C3F234AE}">
      <dsp:nvSpPr>
        <dsp:cNvPr id="0" name=""/>
        <dsp:cNvSpPr/>
      </dsp:nvSpPr>
      <dsp:spPr>
        <a:xfrm>
          <a:off x="1907854" y="2365785"/>
          <a:ext cx="3375884" cy="2025530"/>
        </a:xfrm>
        <a:prstGeom prst="rect">
          <a:avLst/>
        </a:prstGeom>
        <a:solidFill>
          <a:schemeClr val="accent2">
            <a:hueOff val="1430842"/>
            <a:satOff val="-32646"/>
            <a:lumOff val="1205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/>
            <a:t>We can group techniques in the following categories (interviews, domain-oriented, group-work, ethnography, prototyping, goals, scenarios, viewpoints)</a:t>
          </a:r>
        </a:p>
      </dsp:txBody>
      <dsp:txXfrm>
        <a:off x="1907854" y="2365785"/>
        <a:ext cx="3375884" cy="2025530"/>
      </dsp:txXfrm>
    </dsp:sp>
    <dsp:sp modelId="{92F74240-14AC-4A1C-B08C-3D59B416C42C}">
      <dsp:nvSpPr>
        <dsp:cNvPr id="0" name=""/>
        <dsp:cNvSpPr/>
      </dsp:nvSpPr>
      <dsp:spPr>
        <a:xfrm>
          <a:off x="5621327" y="2365785"/>
          <a:ext cx="3375884" cy="2025530"/>
        </a:xfrm>
        <a:prstGeom prst="rect">
          <a:avLst/>
        </a:prstGeom>
        <a:solidFill>
          <a:schemeClr val="accent2">
            <a:hueOff val="1907789"/>
            <a:satOff val="-43528"/>
            <a:lumOff val="1607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/>
            <a:t>Following tables show relationships between technique groups</a:t>
          </a:r>
        </a:p>
      </dsp:txBody>
      <dsp:txXfrm>
        <a:off x="5621327" y="2365785"/>
        <a:ext cx="3375884" cy="202553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444DCD6-46F3-4F67-9E30-000AB179DDC5}">
      <dsp:nvSpPr>
        <dsp:cNvPr id="0" name=""/>
        <dsp:cNvSpPr/>
      </dsp:nvSpPr>
      <dsp:spPr>
        <a:xfrm>
          <a:off x="0" y="95134"/>
          <a:ext cx="5141912" cy="913678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Show the system boundary</a:t>
          </a:r>
        </a:p>
      </dsp:txBody>
      <dsp:txXfrm>
        <a:off x="44602" y="139736"/>
        <a:ext cx="5052708" cy="824474"/>
      </dsp:txXfrm>
    </dsp:sp>
    <dsp:sp modelId="{0B20E331-98F6-45A4-9C2D-F66E10CA22CB}">
      <dsp:nvSpPr>
        <dsp:cNvPr id="0" name=""/>
        <dsp:cNvSpPr/>
      </dsp:nvSpPr>
      <dsp:spPr>
        <a:xfrm>
          <a:off x="0" y="1008813"/>
          <a:ext cx="5141912" cy="9283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256" tIns="29210" rIns="163576" bIns="2921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kern="1200"/>
            <a:t>The environment with which the system interacts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kern="1200"/>
            <a:t>External interfaces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kern="1200"/>
            <a:t>Others systems on which it relies</a:t>
          </a:r>
        </a:p>
      </dsp:txBody>
      <dsp:txXfrm>
        <a:off x="0" y="1008813"/>
        <a:ext cx="5141912" cy="928395"/>
      </dsp:txXfrm>
    </dsp:sp>
    <dsp:sp modelId="{B62F8989-0610-4CFA-B362-9A7362346137}">
      <dsp:nvSpPr>
        <dsp:cNvPr id="0" name=""/>
        <dsp:cNvSpPr/>
      </dsp:nvSpPr>
      <dsp:spPr>
        <a:xfrm>
          <a:off x="0" y="1937208"/>
          <a:ext cx="5141912" cy="913678"/>
        </a:xfrm>
        <a:prstGeom prst="roundRect">
          <a:avLst/>
        </a:prstGeom>
        <a:solidFill>
          <a:schemeClr val="accent2">
            <a:hueOff val="953895"/>
            <a:satOff val="-21764"/>
            <a:lumOff val="803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Indicate what the system’s environment is</a:t>
          </a:r>
        </a:p>
      </dsp:txBody>
      <dsp:txXfrm>
        <a:off x="44602" y="1981810"/>
        <a:ext cx="5052708" cy="824474"/>
      </dsp:txXfrm>
    </dsp:sp>
    <dsp:sp modelId="{8E7CF17E-EDB1-4D84-A928-48FD9A8824C6}">
      <dsp:nvSpPr>
        <dsp:cNvPr id="0" name=""/>
        <dsp:cNvSpPr/>
      </dsp:nvSpPr>
      <dsp:spPr>
        <a:xfrm>
          <a:off x="0" y="2850886"/>
          <a:ext cx="5141912" cy="9283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256" tIns="29210" rIns="163576" bIns="2921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kern="1200"/>
            <a:t>May include users with different roles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kern="1200"/>
            <a:t>May include other computing systems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kern="1200"/>
            <a:t>Environment may be very simple, or very complex</a:t>
          </a:r>
        </a:p>
      </dsp:txBody>
      <dsp:txXfrm>
        <a:off x="0" y="2850886"/>
        <a:ext cx="5141912" cy="928395"/>
      </dsp:txXfrm>
    </dsp:sp>
    <dsp:sp modelId="{DFB369E5-ECE8-49A0-A0D9-72C8327F7A6B}">
      <dsp:nvSpPr>
        <dsp:cNvPr id="0" name=""/>
        <dsp:cNvSpPr/>
      </dsp:nvSpPr>
      <dsp:spPr>
        <a:xfrm>
          <a:off x="0" y="3779281"/>
          <a:ext cx="5141912" cy="913678"/>
        </a:xfrm>
        <a:prstGeom prst="roundRect">
          <a:avLst/>
        </a:prstGeom>
        <a:solidFill>
          <a:schemeClr val="accent2">
            <a:hueOff val="1907789"/>
            <a:satOff val="-43528"/>
            <a:lumOff val="1607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May have multiple context diagrams</a:t>
          </a:r>
        </a:p>
      </dsp:txBody>
      <dsp:txXfrm>
        <a:off x="44602" y="3823883"/>
        <a:ext cx="5052708" cy="824474"/>
      </dsp:txXfrm>
    </dsp:sp>
    <dsp:sp modelId="{2221D540-3F2B-4798-965C-2BA7769BA837}">
      <dsp:nvSpPr>
        <dsp:cNvPr id="0" name=""/>
        <dsp:cNvSpPr/>
      </dsp:nvSpPr>
      <dsp:spPr>
        <a:xfrm>
          <a:off x="0" y="4692960"/>
          <a:ext cx="5141912" cy="6189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256" tIns="29210" rIns="163576" bIns="2921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kern="1200"/>
            <a:t>Different context diagrams for different views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kern="1200"/>
            <a:t>Usually given for C&amp;C view</a:t>
          </a:r>
        </a:p>
      </dsp:txBody>
      <dsp:txXfrm>
        <a:off x="0" y="4692960"/>
        <a:ext cx="5141912" cy="61893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9594B4-488C-1D4D-9D01-18FDF3232C7B}" type="datetimeFigureOut">
              <a:rPr lang="en-US" smtClean="0"/>
              <a:t>6/3/25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B19D3B-3BB9-F24B-A943-E16822E4BA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6113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C1DC8CC-F354-4FB1-9EFA-03DC1A76805B}" type="slidenum">
              <a:rPr lang="en-US"/>
              <a:pPr/>
              <a:t>5</a:t>
            </a:fld>
            <a:endParaRPr lang="en-US"/>
          </a:p>
        </p:txBody>
      </p:sp>
      <p:sp>
        <p:nvSpPr>
          <p:cNvPr id="60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6000" cy="3429000"/>
          </a:xfrm>
          <a:ln/>
        </p:spPr>
      </p:sp>
      <p:sp>
        <p:nvSpPr>
          <p:cNvPr id="604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823101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E648E95-8359-479D-B34E-85A07650DE2A}" type="slidenum">
              <a:rPr lang="en-US"/>
              <a:pPr/>
              <a:t>27</a:t>
            </a:fld>
            <a:endParaRPr lang="en-US"/>
          </a:p>
        </p:txBody>
      </p:sp>
      <p:sp>
        <p:nvSpPr>
          <p:cNvPr id="1085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6000" cy="3429000"/>
          </a:xfrm>
          <a:ln/>
        </p:spPr>
      </p:sp>
      <p:sp>
        <p:nvSpPr>
          <p:cNvPr id="1085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939511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D4F0DC5-F563-4184-9E37-867DF3CABA8F}" type="slidenum">
              <a:rPr lang="en-US"/>
              <a:pPr/>
              <a:t>28</a:t>
            </a:fld>
            <a:endParaRPr lang="en-US"/>
          </a:p>
        </p:txBody>
      </p:sp>
      <p:sp>
        <p:nvSpPr>
          <p:cNvPr id="110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6000" cy="3429000"/>
          </a:xfrm>
          <a:ln/>
        </p:spPr>
      </p:sp>
      <p:sp>
        <p:nvSpPr>
          <p:cNvPr id="1105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677281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6482041-9788-425A-A270-E46E192AC3E8}" type="slidenum">
              <a:rPr lang="en-US"/>
              <a:pPr/>
              <a:t>29</a:t>
            </a:fld>
            <a:endParaRPr lang="en-US"/>
          </a:p>
        </p:txBody>
      </p:sp>
      <p:sp>
        <p:nvSpPr>
          <p:cNvPr id="1126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6000" cy="3429000"/>
          </a:xfrm>
          <a:ln/>
        </p:spPr>
      </p:sp>
      <p:sp>
        <p:nvSpPr>
          <p:cNvPr id="1126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880552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AED8249-D9F5-4B19-A820-42853C35F27A}" type="slidenum">
              <a:rPr lang="en-US"/>
              <a:pPr/>
              <a:t>30</a:t>
            </a:fld>
            <a:endParaRPr lang="en-US"/>
          </a:p>
        </p:txBody>
      </p:sp>
      <p:sp>
        <p:nvSpPr>
          <p:cNvPr id="1167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6000" cy="3429000"/>
          </a:xfrm>
          <a:ln/>
        </p:spPr>
      </p:sp>
      <p:sp>
        <p:nvSpPr>
          <p:cNvPr id="1167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895093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**Heisenberg</a:t>
            </a:r>
            <a:r>
              <a:rPr lang="en-US" baseline="0" dirty="0"/>
              <a:t> Uncertainty Principle is a challenge with this technique.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93FB9DE-AA2C-41C0-8739-6719F5FD414D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3929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93FB9DE-AA2C-41C0-8739-6719F5FD414D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8310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At least</a:t>
            </a:r>
            <a:r>
              <a:rPr lang="en-US" baseline="0" dirty="0"/>
              <a:t> three dangers when using prototyping for requirements elicitation.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93FB9DE-AA2C-41C0-8739-6719F5FD414D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2396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B19D3B-3BB9-F24B-A943-E16822E4BADC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9730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B19D3B-3BB9-F24B-A943-E16822E4BADC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72043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5EDCC72-8ECE-4BD9-88FC-9DD11D40ECD1}" type="slidenum">
              <a:rPr lang="en-US"/>
              <a:pPr/>
              <a:t>7</a:t>
            </a:fld>
            <a:endParaRPr lang="en-US"/>
          </a:p>
        </p:txBody>
      </p:sp>
      <p:sp>
        <p:nvSpPr>
          <p:cNvPr id="614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6000" cy="3429000"/>
          </a:xfrm>
          <a:ln/>
        </p:spPr>
      </p:sp>
      <p:sp>
        <p:nvSpPr>
          <p:cNvPr id="614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104936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7941E4E-D178-4AC8-A67E-82C75A2FD9F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465386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6C92A06-5518-43F4-B7F7-04AE57451732}" type="slidenum">
              <a:rPr lang="en-US"/>
              <a:pPr/>
              <a:t>10</a:t>
            </a:fld>
            <a:endParaRPr lang="en-US"/>
          </a:p>
        </p:txBody>
      </p:sp>
      <p:sp>
        <p:nvSpPr>
          <p:cNvPr id="686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6000" cy="3429000"/>
          </a:xfrm>
          <a:ln/>
        </p:spPr>
      </p:sp>
      <p:sp>
        <p:nvSpPr>
          <p:cNvPr id="686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523123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10B154C-F811-48F1-974A-06BA63AFD264}" type="slidenum">
              <a:rPr lang="en-US"/>
              <a:pPr/>
              <a:t>11</a:t>
            </a:fld>
            <a:endParaRPr lang="en-US"/>
          </a:p>
        </p:txBody>
      </p:sp>
      <p:sp>
        <p:nvSpPr>
          <p:cNvPr id="69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6000" cy="3429000"/>
          </a:xfrm>
          <a:ln/>
        </p:spPr>
      </p:sp>
      <p:sp>
        <p:nvSpPr>
          <p:cNvPr id="696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461203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135E8FF-66FE-4B34-A708-51C9FB19FB8D}" type="slidenum">
              <a:rPr lang="en-US"/>
              <a:pPr/>
              <a:t>12</a:t>
            </a:fld>
            <a:endParaRPr lang="en-US"/>
          </a:p>
        </p:txBody>
      </p:sp>
      <p:sp>
        <p:nvSpPr>
          <p:cNvPr id="706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6000" cy="3429000"/>
          </a:xfrm>
          <a:ln/>
        </p:spPr>
      </p:sp>
      <p:sp>
        <p:nvSpPr>
          <p:cNvPr id="706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276603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93FB9DE-AA2C-41C0-8739-6719F5FD414D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48590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2DF2C36-F606-4D42-8A0C-B43B2AC86005}" type="slidenum">
              <a:rPr lang="en-US"/>
              <a:pPr/>
              <a:t>25</a:t>
            </a:fld>
            <a:endParaRPr lang="en-US"/>
          </a:p>
        </p:txBody>
      </p:sp>
      <p:sp>
        <p:nvSpPr>
          <p:cNvPr id="1044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6000" cy="3429000"/>
          </a:xfrm>
          <a:ln/>
        </p:spPr>
      </p:sp>
      <p:sp>
        <p:nvSpPr>
          <p:cNvPr id="1044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273582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BBA1A92-B4BE-4610-890B-5768405F06AF}" type="slidenum">
              <a:rPr lang="en-US"/>
              <a:pPr/>
              <a:t>26</a:t>
            </a:fld>
            <a:endParaRPr lang="en-US"/>
          </a:p>
        </p:txBody>
      </p:sp>
      <p:sp>
        <p:nvSpPr>
          <p:cNvPr id="1064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6000" cy="3429000"/>
          </a:xfrm>
          <a:ln/>
        </p:spPr>
      </p:sp>
      <p:sp>
        <p:nvSpPr>
          <p:cNvPr id="1064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673254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80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69DE2C-8EB9-BB4C-8ED4-A72D12859168}" type="datetime1">
              <a:rPr lang="en-US" smtClean="0"/>
              <a:t>6/3/25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58919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CF06C-BA75-6847-BE5D-4A98EDA954D5}" type="datetime1">
              <a:rPr lang="en-US" smtClean="0"/>
              <a:t>6/3/25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56207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BDDF5-8196-7B46-B681-A9F9E631E2B7}" type="datetime1">
              <a:rPr lang="en-US" smtClean="0"/>
              <a:t>6/3/25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9374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 marL="363538" indent="-363538">
              <a:tabLst/>
              <a:defRPr sz="3600"/>
            </a:lvl1pPr>
            <a:lvl2pPr marL="628650" indent="-354013">
              <a:tabLst/>
              <a:defRPr sz="3200"/>
            </a:lvl2pPr>
            <a:lvl3pPr marL="893763" indent="-346075">
              <a:tabLst/>
              <a:defRPr sz="2800"/>
            </a:lvl3pPr>
            <a:lvl4pPr marL="1158875" indent="-336550">
              <a:tabLst/>
              <a:defRPr sz="2800"/>
            </a:lvl4pPr>
            <a:lvl5pPr marL="1423988" indent="-327025">
              <a:tabLst/>
              <a:defRPr sz="2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5A0F4-E4C2-E84A-B88E-D5AA96F54968}" type="datetime1">
              <a:rPr lang="en-US" smtClean="0"/>
              <a:t>6/3/25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2" descr="Free High-Quality Boston University logo Jpg for Creative Design">
            <a:extLst>
              <a:ext uri="{FF2B5EF4-FFF2-40B4-BE49-F238E27FC236}">
                <a16:creationId xmlns:a16="http://schemas.microsoft.com/office/drawing/2014/main" id="{9ADF58DA-BA07-7836-DE12-E65C03C9BA41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90" t="34564" r="17570" b="34600"/>
          <a:stretch>
            <a:fillRect/>
          </a:stretch>
        </p:blipFill>
        <p:spPr bwMode="auto">
          <a:xfrm>
            <a:off x="10942161" y="86632"/>
            <a:ext cx="1165783" cy="556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00651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6C455166-5543-8548-8F78-7E1181578263}" type="datetime1">
              <a:rPr lang="en-US" smtClean="0"/>
              <a:t>6/3/25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56076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AB9B8-C3D3-224C-A6A5-0AABE27F0797}" type="datetime1">
              <a:rPr lang="en-US" smtClean="0"/>
              <a:t>6/3/25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2" descr="Free High-Quality Boston University logo Jpg for Creative Design">
            <a:extLst>
              <a:ext uri="{FF2B5EF4-FFF2-40B4-BE49-F238E27FC236}">
                <a16:creationId xmlns:a16="http://schemas.microsoft.com/office/drawing/2014/main" id="{9AF9B0A8-8B85-DA5D-66DF-F7E8F9E180E6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90" t="34564" r="17570" b="34600"/>
          <a:stretch>
            <a:fillRect/>
          </a:stretch>
        </p:blipFill>
        <p:spPr bwMode="auto">
          <a:xfrm>
            <a:off x="10942161" y="86632"/>
            <a:ext cx="1165783" cy="556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96895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4E04CF-D70D-4B41-A05D-FA7F0BDA36B5}" type="datetime1">
              <a:rPr lang="en-US" smtClean="0"/>
              <a:t>6/3/25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17000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82DC82-0B65-B440-BFF6-0F4A8F262133}" type="datetime1">
              <a:rPr lang="en-US" smtClean="0"/>
              <a:t>6/3/25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785211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F4EBA-DD8B-9C4F-A107-3F9F8D90ED66}" type="datetime1">
              <a:rPr lang="en-US" smtClean="0"/>
              <a:t>6/3/25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7700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E581AC-EDEF-BE4F-B159-2BEA5EAFE9B4}" type="datetime1">
              <a:rPr lang="en-US" smtClean="0"/>
              <a:t>6/3/25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88227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D6754C-8A5A-E94B-8EEB-A7CC249DE37C}" type="datetime1">
              <a:rPr lang="en-US" smtClean="0"/>
              <a:t>6/3/25</a:t>
            </a:fld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4969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9F69F6FB-E8EB-5743-AF64-133A0AE935F8}" type="datetime1">
              <a:rPr lang="en-US" smtClean="0"/>
              <a:t>6/3/25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3956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5" r:id="rId1"/>
    <p:sldLayoutId id="2147483926" r:id="rId2"/>
    <p:sldLayoutId id="2147483927" r:id="rId3"/>
    <p:sldLayoutId id="2147483928" r:id="rId4"/>
    <p:sldLayoutId id="2147483929" r:id="rId5"/>
    <p:sldLayoutId id="2147483930" r:id="rId6"/>
    <p:sldLayoutId id="2147483931" r:id="rId7"/>
    <p:sldLayoutId id="2147483932" r:id="rId8"/>
    <p:sldLayoutId id="2147483933" r:id="rId9"/>
    <p:sldLayoutId id="2147483934" r:id="rId10"/>
    <p:sldLayoutId id="2147483935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6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microsoft.com/office/2007/relationships/hdphoto" Target="../media/hdphoto2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5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6.jpeg"/><Relationship Id="rId4" Type="http://schemas.microsoft.com/office/2007/relationships/hdphoto" Target="../media/hdphoto2.wdp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21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22.jpeg"/><Relationship Id="rId4" Type="http://schemas.microsoft.com/office/2007/relationships/hdphoto" Target="../media/hdphoto2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23.png"/><Relationship Id="rId4" Type="http://schemas.microsoft.com/office/2007/relationships/hdphoto" Target="../media/hdphoto2.wdp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8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25.png"/><Relationship Id="rId4" Type="http://schemas.microsoft.com/office/2007/relationships/hdphoto" Target="../media/hdphoto2.wdp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26.jpeg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32.png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3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38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4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4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2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5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46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3.xml"/><Relationship Id="rId3" Type="http://schemas.microsoft.com/office/2007/relationships/hdphoto" Target="../media/hdphoto3.wdp"/><Relationship Id="rId7" Type="http://schemas.openxmlformats.org/officeDocument/2006/relationships/diagramLayout" Target="../diagrams/layout3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3.xml"/><Relationship Id="rId5" Type="http://schemas.microsoft.com/office/2007/relationships/hdphoto" Target="../media/hdphoto2.wdp"/><Relationship Id="rId10" Type="http://schemas.microsoft.com/office/2007/relationships/diagramDrawing" Target="../diagrams/drawing3.xml"/><Relationship Id="rId4" Type="http://schemas.openxmlformats.org/officeDocument/2006/relationships/image" Target="../media/image4.png"/><Relationship Id="rId9" Type="http://schemas.openxmlformats.org/officeDocument/2006/relationships/diagramColors" Target="../diagrams/colors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wmf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indmup.com/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svg"/><Relationship Id="rId5" Type="http://schemas.openxmlformats.org/officeDocument/2006/relationships/image" Target="../media/image52.png"/><Relationship Id="rId4" Type="http://schemas.openxmlformats.org/officeDocument/2006/relationships/image" Target="../media/image51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microsoft.com/office/2007/relationships/hdphoto" Target="../media/hdphoto2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2.png"/><Relationship Id="rId4" Type="http://schemas.microsoft.com/office/2007/relationships/hdphoto" Target="../media/hdphoto2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microsoft.com/office/2007/relationships/hdphoto" Target="../media/hdphoto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EDF3BDB2-0586-430E-811A-74BAFDEE66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88952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21E305B-0351-4E03-8C1B-F23D3A346E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5152" y="928117"/>
            <a:ext cx="6629400" cy="80683"/>
          </a:xfrm>
          <a:prstGeom prst="rect">
            <a:avLst/>
          </a:prstGeom>
          <a:blipFill dpi="0" rotWithShape="1">
            <a:blip r:embed="rId4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C848660-F9C2-4F86-A218-6AE0FB4CCC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1336" y="1110053"/>
            <a:ext cx="6630506" cy="4580301"/>
          </a:xfrm>
          <a:prstGeom prst="rect">
            <a:avLst/>
          </a:prstGeom>
          <a:blipFill dpi="0" rotWithShape="1">
            <a:blip r:embed="rId4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ctrTitle" sz="quarter"/>
          </p:nvPr>
        </p:nvSpPr>
        <p:spPr>
          <a:xfrm>
            <a:off x="4961376" y="1432223"/>
            <a:ext cx="6057144" cy="1004235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Software Engineering</a:t>
            </a:r>
            <a:b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US" sz="36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CABD882-B7CE-4433-B509-99205DB70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5152" y="5780565"/>
            <a:ext cx="6629400" cy="80683"/>
          </a:xfrm>
          <a:prstGeom prst="rect">
            <a:avLst/>
          </a:prstGeom>
          <a:blipFill dpi="0" rotWithShape="1">
            <a:blip r:embed="rId4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9F6A645-6137-4F43-8E88-D91CC337D5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6920" y="5257800"/>
            <a:ext cx="1080904" cy="1080902"/>
            <a:chOff x="9685338" y="4460675"/>
            <a:chExt cx="1080904" cy="1080902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A2C783A-4EEE-481B-815A-A1BB14F44B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A0186437-0053-4886-B612-804E4DC903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5" name="Subtitle 4"/>
          <p:cNvSpPr>
            <a:spLocks noGrp="1"/>
          </p:cNvSpPr>
          <p:nvPr>
            <p:ph type="subTitle" sz="quarter" idx="1"/>
          </p:nvPr>
        </p:nvSpPr>
        <p:spPr>
          <a:xfrm>
            <a:off x="4779464" y="2852364"/>
            <a:ext cx="6783074" cy="687058"/>
          </a:xfrm>
        </p:spPr>
        <p:txBody>
          <a:bodyPr>
            <a:noAutofit/>
          </a:bodyPr>
          <a:lstStyle/>
          <a:p>
            <a:r>
              <a:rPr lang="en-US" sz="3000" b="1" dirty="0">
                <a:solidFill>
                  <a:srgbClr val="000000"/>
                </a:solidFill>
              </a:rPr>
              <a:t>Lecture 3: Requirements Engineering: Process, Elicitation Techniques</a:t>
            </a:r>
          </a:p>
          <a:p>
            <a:endParaRPr lang="en-US" sz="3000" b="1" dirty="0">
              <a:solidFill>
                <a:srgbClr val="000000"/>
              </a:solidFill>
            </a:endParaRPr>
          </a:p>
          <a:p>
            <a:r>
              <a:rPr lang="en-US" sz="3000" dirty="0">
                <a:solidFill>
                  <a:srgbClr val="000000"/>
                </a:solidFill>
              </a:rPr>
              <a:t>Prof. Mohamad Kassab     m.kassab@nyu.edu</a:t>
            </a:r>
          </a:p>
        </p:txBody>
      </p:sp>
      <p:pic>
        <p:nvPicPr>
          <p:cNvPr id="7" name="Video 6">
            <a:extLst>
              <a:ext uri="{FF2B5EF4-FFF2-40B4-BE49-F238E27FC236}">
                <a16:creationId xmlns:a16="http://schemas.microsoft.com/office/drawing/2014/main" id="{4694D9F2-7F32-C331-7163-755981700F5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7"/>
          <a:srcRect r="1" b="285"/>
          <a:stretch/>
        </p:blipFill>
        <p:spPr>
          <a:xfrm>
            <a:off x="933915" y="2436458"/>
            <a:ext cx="3416725" cy="1916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87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5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35" name="Rectangle 137234">
            <a:extLst>
              <a:ext uri="{FF2B5EF4-FFF2-40B4-BE49-F238E27FC236}">
                <a16:creationId xmlns:a16="http://schemas.microsoft.com/office/drawing/2014/main" id="{4DA90C30-B990-4CCA-B584-40F864DA3A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545274" cy="6857999"/>
          </a:xfrm>
          <a:prstGeom prst="rect">
            <a:avLst/>
          </a:prstGeom>
          <a:blipFill dpi="0" rotWithShape="1">
            <a:blip r:embed="rId3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2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00714" y="749807"/>
            <a:ext cx="6743845" cy="5479873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Possible classification for requirements:</a:t>
            </a:r>
          </a:p>
          <a:p>
            <a:pPr eaLnBrk="1" hangingPunct="1">
              <a:defRPr/>
            </a:pPr>
            <a:endParaRPr lang="en-US" dirty="0"/>
          </a:p>
          <a:p>
            <a:pPr lvl="1">
              <a:defRPr/>
            </a:pPr>
            <a:r>
              <a:rPr lang="en-US" sz="3600" dirty="0"/>
              <a:t>Functional requirements</a:t>
            </a:r>
          </a:p>
          <a:p>
            <a:pPr lvl="2">
              <a:buNone/>
              <a:defRPr/>
            </a:pPr>
            <a:endParaRPr lang="en-US" sz="3600" dirty="0"/>
          </a:p>
          <a:p>
            <a:pPr lvl="1">
              <a:defRPr/>
            </a:pPr>
            <a:r>
              <a:rPr lang="en-US" sz="3600" dirty="0"/>
              <a:t>Non-functional requirements (NFRs)</a:t>
            </a:r>
          </a:p>
          <a:p>
            <a:pPr lvl="1" eaLnBrk="1" hangingPunct="1">
              <a:defRPr/>
            </a:pPr>
            <a:endParaRPr lang="en-US" sz="1800" dirty="0"/>
          </a:p>
          <a:p>
            <a:pPr marL="0" indent="0" eaLnBrk="1" hangingPunct="1">
              <a:buNone/>
              <a:defRPr/>
            </a:pPr>
            <a:endParaRPr lang="en-US" altLang="en-US" sz="1800" dirty="0"/>
          </a:p>
        </p:txBody>
      </p:sp>
      <p:pic>
        <p:nvPicPr>
          <p:cNvPr id="137223" name="Graphic 137222" descr="Flowchart">
            <a:extLst>
              <a:ext uri="{FF2B5EF4-FFF2-40B4-BE49-F238E27FC236}">
                <a16:creationId xmlns:a16="http://schemas.microsoft.com/office/drawing/2014/main" id="{C4737EF6-AF25-6FB7-7E79-BF9F5662260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203460" y="1595727"/>
            <a:ext cx="3369177" cy="3369177"/>
          </a:xfrm>
          <a:prstGeom prst="rect">
            <a:avLst/>
          </a:prstGeom>
        </p:spPr>
      </p:pic>
      <p:grpSp>
        <p:nvGrpSpPr>
          <p:cNvPr id="137237" name="Group 137236">
            <a:extLst>
              <a:ext uri="{FF2B5EF4-FFF2-40B4-BE49-F238E27FC236}">
                <a16:creationId xmlns:a16="http://schemas.microsoft.com/office/drawing/2014/main" id="{D060B936-2771-48DC-842C-14EE9318E3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37238" name="Oval 137237">
              <a:extLst>
                <a:ext uri="{FF2B5EF4-FFF2-40B4-BE49-F238E27FC236}">
                  <a16:creationId xmlns:a16="http://schemas.microsoft.com/office/drawing/2014/main" id="{DB4EC8B4-4BB2-45C2-A68A-28E36AC10E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7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37239" name="Oval 137238">
              <a:extLst>
                <a:ext uri="{FF2B5EF4-FFF2-40B4-BE49-F238E27FC236}">
                  <a16:creationId xmlns:a16="http://schemas.microsoft.com/office/drawing/2014/main" id="{1431D296-F8F1-41C3-A211-E83E243C51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defRPr/>
            </a:pPr>
            <a:fld id="{5470136C-DD14-4BA6-B0AE-8D57B0C477C9}" type="slidenum">
              <a:rPr lang="en-US"/>
              <a:pPr>
                <a:spcAft>
                  <a:spcPts val="600"/>
                </a:spcAft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437983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82" name="Rectangle 139271">
            <a:extLst>
              <a:ext uri="{FF2B5EF4-FFF2-40B4-BE49-F238E27FC236}">
                <a16:creationId xmlns:a16="http://schemas.microsoft.com/office/drawing/2014/main" id="{4863AD45-F025-4500-8898-7DE237E4CB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545274" cy="6857999"/>
          </a:xfrm>
          <a:prstGeom prst="rect">
            <a:avLst/>
          </a:prstGeom>
          <a:blipFill dpi="0" rotWithShape="1">
            <a:blip r:embed="rId3">
              <a:alphaModFix amt="60000"/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266" name="Rectangle 2"/>
          <p:cNvSpPr>
            <a:spLocks noGrp="1" noChangeArrowheads="1"/>
          </p:cNvSpPr>
          <p:nvPr>
            <p:ph type="title"/>
          </p:nvPr>
        </p:nvSpPr>
        <p:spPr>
          <a:xfrm>
            <a:off x="25124" y="0"/>
            <a:ext cx="7926833" cy="1609344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sz="4800" dirty="0"/>
              <a:t>Functional Requirements</a:t>
            </a:r>
          </a:p>
        </p:txBody>
      </p:sp>
      <p:sp>
        <p:nvSpPr>
          <p:cNvPr id="1392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2279" y="1609344"/>
            <a:ext cx="6743845" cy="4562856"/>
          </a:xfrm>
        </p:spPr>
        <p:txBody>
          <a:bodyPr>
            <a:noAutofit/>
          </a:bodyPr>
          <a:lstStyle/>
          <a:p>
            <a:pPr eaLnBrk="1" hangingPunct="1">
              <a:defRPr/>
            </a:pPr>
            <a:r>
              <a:rPr lang="en-US" sz="2600" dirty="0"/>
              <a:t>The services the system should provide.</a:t>
            </a:r>
          </a:p>
          <a:p>
            <a:pPr eaLnBrk="1" hangingPunct="1">
              <a:defRPr/>
            </a:pPr>
            <a:r>
              <a:rPr lang="en-US" sz="2600" dirty="0"/>
              <a:t>How it will react to inputs.</a:t>
            </a:r>
          </a:p>
          <a:p>
            <a:pPr eaLnBrk="1" hangingPunct="1">
              <a:defRPr/>
            </a:pPr>
            <a:r>
              <a:rPr lang="en-US" sz="2600" dirty="0"/>
              <a:t>Need to explicitly state what the system should not do.</a:t>
            </a:r>
          </a:p>
          <a:p>
            <a:pPr eaLnBrk="1" hangingPunct="1">
              <a:defRPr/>
            </a:pPr>
            <a:r>
              <a:rPr lang="en-US" sz="2600" dirty="0"/>
              <a:t>Can be high-level and general (user requirements) or detailed, expressing inputs, outputs, exceptions, etc. (system requirements).</a:t>
            </a:r>
          </a:p>
          <a:p>
            <a:pPr eaLnBrk="1" hangingPunct="1">
              <a:defRPr/>
            </a:pPr>
            <a:r>
              <a:rPr lang="en-US" altLang="en-US" sz="2600" dirty="0"/>
              <a:t>Many forms of representation from NL, visual models, to formal methods.</a:t>
            </a:r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E015EB25-6965-0788-2EAC-C93896B6296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61" r="18891" b="-2"/>
          <a:stretch/>
        </p:blipFill>
        <p:spPr>
          <a:xfrm>
            <a:off x="8203460" y="640080"/>
            <a:ext cx="3369177" cy="5280471"/>
          </a:xfrm>
          <a:prstGeom prst="rect">
            <a:avLst/>
          </a:prstGeom>
        </p:spPr>
      </p:pic>
      <p:grpSp>
        <p:nvGrpSpPr>
          <p:cNvPr id="139283" name="Group 139273">
            <a:extLst>
              <a:ext uri="{FF2B5EF4-FFF2-40B4-BE49-F238E27FC236}">
                <a16:creationId xmlns:a16="http://schemas.microsoft.com/office/drawing/2014/main" id="{639A5BF8-72C2-43E2-A19E-D54875260B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39275" name="Oval 139274">
              <a:extLst>
                <a:ext uri="{FF2B5EF4-FFF2-40B4-BE49-F238E27FC236}">
                  <a16:creationId xmlns:a16="http://schemas.microsoft.com/office/drawing/2014/main" id="{892693D9-6EE8-42C4-B9CB-C347A34A56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39284" name="Oval 139275">
              <a:extLst>
                <a:ext uri="{FF2B5EF4-FFF2-40B4-BE49-F238E27FC236}">
                  <a16:creationId xmlns:a16="http://schemas.microsoft.com/office/drawing/2014/main" id="{6EB50024-24B3-46AB-9E69-716EE18835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defRPr/>
            </a:pPr>
            <a:fld id="{B329708E-E7DD-4A41-BC41-25D60838106D}" type="slidenum">
              <a:rPr lang="en-US"/>
              <a:pPr>
                <a:spcAft>
                  <a:spcPts val="600"/>
                </a:spcAft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419594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22" name="Rectangle 141321">
            <a:extLst>
              <a:ext uri="{FF2B5EF4-FFF2-40B4-BE49-F238E27FC236}">
                <a16:creationId xmlns:a16="http://schemas.microsoft.com/office/drawing/2014/main" id="{4DA90C30-B990-4CCA-B584-40F864DA3A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545274" cy="6857999"/>
          </a:xfrm>
          <a:prstGeom prst="rect">
            <a:avLst/>
          </a:prstGeom>
          <a:blipFill dpi="0" rotWithShape="1">
            <a:blip r:embed="rId3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314" name="Rectangle 2"/>
          <p:cNvSpPr>
            <a:spLocks noGrp="1" noChangeArrowheads="1"/>
          </p:cNvSpPr>
          <p:nvPr>
            <p:ph type="title"/>
          </p:nvPr>
        </p:nvSpPr>
        <p:spPr>
          <a:xfrm>
            <a:off x="156992" y="0"/>
            <a:ext cx="7388281" cy="1609344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sz="4800" dirty="0"/>
              <a:t>Non-functional Requirements (NFRs)</a:t>
            </a:r>
          </a:p>
        </p:txBody>
      </p:sp>
      <p:sp>
        <p:nvSpPr>
          <p:cNvPr id="1413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-29194" y="1604199"/>
            <a:ext cx="7388281" cy="5077537"/>
          </a:xfrm>
        </p:spPr>
        <p:txBody>
          <a:bodyPr>
            <a:noAutofit/>
          </a:bodyPr>
          <a:lstStyle/>
          <a:p>
            <a:pPr algn="just" eaLnBrk="1" hangingPunct="1">
              <a:defRPr/>
            </a:pPr>
            <a:r>
              <a:rPr lang="en-US" sz="2800" dirty="0"/>
              <a:t>Requirement imposed by the environment in which the system is to exist.</a:t>
            </a:r>
          </a:p>
          <a:p>
            <a:pPr marL="0" indent="0" algn="just" eaLnBrk="1" hangingPunct="1">
              <a:buNone/>
              <a:defRPr/>
            </a:pPr>
            <a:endParaRPr lang="en-US" sz="2800" dirty="0"/>
          </a:p>
          <a:p>
            <a:pPr algn="just" eaLnBrk="1" hangingPunct="1">
              <a:defRPr/>
            </a:pPr>
            <a:r>
              <a:rPr lang="en-US" sz="2800" dirty="0"/>
              <a:t>This includes timing constraints, quality properties, standard adherence, programming languages to be used, etc.</a:t>
            </a:r>
          </a:p>
          <a:p>
            <a:pPr algn="just" eaLnBrk="1" hangingPunct="1">
              <a:defRPr/>
            </a:pPr>
            <a:endParaRPr lang="en-US" sz="2800" dirty="0"/>
          </a:p>
          <a:p>
            <a:pPr algn="just" eaLnBrk="1" hangingPunct="1">
              <a:defRPr/>
            </a:pPr>
            <a:r>
              <a:rPr lang="en-US" altLang="en-US" sz="2800" dirty="0"/>
              <a:t>Some of these non-functional requirements are counter intuitive (e.g., timing).</a:t>
            </a:r>
          </a:p>
          <a:p>
            <a:pPr marL="0" indent="0" algn="just" eaLnBrk="1" hangingPunct="1">
              <a:buNone/>
              <a:defRPr/>
            </a:pPr>
            <a:endParaRPr lang="en-US" altLang="en-US" sz="2800" dirty="0"/>
          </a:p>
          <a:p>
            <a:pPr algn="just" eaLnBrk="1" hangingPunct="1">
              <a:defRPr/>
            </a:pPr>
            <a:r>
              <a:rPr lang="en-US" altLang="en-US" sz="2800" b="1" u="sng" dirty="0"/>
              <a:t>More on NFRs later in the course.</a:t>
            </a:r>
          </a:p>
        </p:txBody>
      </p:sp>
      <p:pic>
        <p:nvPicPr>
          <p:cNvPr id="141317" name="Picture 141316" descr="Machine gears">
            <a:extLst>
              <a:ext uri="{FF2B5EF4-FFF2-40B4-BE49-F238E27FC236}">
                <a16:creationId xmlns:a16="http://schemas.microsoft.com/office/drawing/2014/main" id="{2C7B4638-8603-0E82-E0D9-2CCDCF258EF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849" r="40890" b="-1"/>
          <a:stretch/>
        </p:blipFill>
        <p:spPr>
          <a:xfrm>
            <a:off x="8203460" y="901032"/>
            <a:ext cx="3369177" cy="4758567"/>
          </a:xfrm>
          <a:prstGeom prst="rect">
            <a:avLst/>
          </a:prstGeom>
        </p:spPr>
      </p:pic>
      <p:grpSp>
        <p:nvGrpSpPr>
          <p:cNvPr id="141324" name="Group 141323">
            <a:extLst>
              <a:ext uri="{FF2B5EF4-FFF2-40B4-BE49-F238E27FC236}">
                <a16:creationId xmlns:a16="http://schemas.microsoft.com/office/drawing/2014/main" id="{D060B936-2771-48DC-842C-14EE9318E3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41325" name="Oval 141324">
              <a:extLst>
                <a:ext uri="{FF2B5EF4-FFF2-40B4-BE49-F238E27FC236}">
                  <a16:creationId xmlns:a16="http://schemas.microsoft.com/office/drawing/2014/main" id="{DB4EC8B4-4BB2-45C2-A68A-28E36AC10E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41326" name="Oval 141325">
              <a:extLst>
                <a:ext uri="{FF2B5EF4-FFF2-40B4-BE49-F238E27FC236}">
                  <a16:creationId xmlns:a16="http://schemas.microsoft.com/office/drawing/2014/main" id="{1431D296-F8F1-41C3-A211-E83E243C51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defRPr/>
            </a:pPr>
            <a:fld id="{914C485E-847A-43E7-8453-4FD1C98FFE74}" type="slidenum">
              <a:rPr lang="en-US"/>
              <a:pPr>
                <a:spcAft>
                  <a:spcPts val="600"/>
                </a:spcAft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690718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CDF0AC-6FDC-5469-070A-12814685DA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007" y="21081"/>
            <a:ext cx="11018331" cy="1222724"/>
          </a:xfrm>
        </p:spPr>
        <p:txBody>
          <a:bodyPr>
            <a:normAutofit/>
          </a:bodyPr>
          <a:lstStyle/>
          <a:p>
            <a:r>
              <a:rPr lang="en-US" sz="3000" dirty="0"/>
              <a:t>Functional Requirements for Baggage Handling System (1)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7D9D2D-A2E7-17C4-949D-2D24DE1024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290" y="1418431"/>
            <a:ext cx="12192000" cy="5036915"/>
          </a:xfrm>
        </p:spPr>
        <p:txBody>
          <a:bodyPr>
            <a:normAutofit fontScale="32500" lnSpcReduction="20000"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US" sz="8000" b="1" i="0" dirty="0">
                <a:solidFill>
                  <a:schemeClr val="accent1">
                    <a:lumMod val="75000"/>
                  </a:schemeClr>
                </a:solidFill>
                <a:effectLst/>
                <a:latin typeface="Söhne"/>
              </a:rPr>
              <a:t>Baggage Check-in</a:t>
            </a:r>
            <a:r>
              <a:rPr lang="en-US" sz="8000" b="1" i="0" dirty="0">
                <a:solidFill>
                  <a:srgbClr val="374151"/>
                </a:solidFill>
                <a:effectLst/>
                <a:latin typeface="Söhne"/>
              </a:rPr>
              <a:t>:</a:t>
            </a:r>
            <a:endParaRPr lang="en-US" sz="8000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8000" b="0" i="0" dirty="0">
                <a:solidFill>
                  <a:srgbClr val="374151"/>
                </a:solidFill>
                <a:effectLst/>
                <a:latin typeface="Söhne"/>
              </a:rPr>
              <a:t>The system must allow passengers to check in their baggage through self-service kiosks.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8000" b="0" i="0" dirty="0">
                <a:solidFill>
                  <a:srgbClr val="374151"/>
                </a:solidFill>
                <a:effectLst/>
                <a:latin typeface="Söhne"/>
              </a:rPr>
              <a:t>Baggage information (weight, size, destination) must be captured during the check-in process.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8000" b="1" i="0" dirty="0">
                <a:solidFill>
                  <a:schemeClr val="accent1">
                    <a:lumMod val="75000"/>
                  </a:schemeClr>
                </a:solidFill>
                <a:effectLst/>
                <a:latin typeface="Söhne"/>
              </a:rPr>
              <a:t>Baggage Sorting:</a:t>
            </a:r>
            <a:endParaRPr lang="en-US" sz="8000" b="0" i="0" dirty="0">
              <a:solidFill>
                <a:schemeClr val="accent1">
                  <a:lumMod val="75000"/>
                </a:schemeClr>
              </a:solidFill>
              <a:effectLst/>
              <a:latin typeface="Söhne"/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8000" b="0" i="0" dirty="0">
                <a:solidFill>
                  <a:srgbClr val="374151"/>
                </a:solidFill>
                <a:effectLst/>
                <a:latin typeface="Söhne"/>
              </a:rPr>
              <a:t>The system must automatically sort baggage based on destination and flight.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8000" b="0" i="0" dirty="0">
                <a:solidFill>
                  <a:srgbClr val="374151"/>
                </a:solidFill>
                <a:effectLst/>
                <a:latin typeface="Söhne"/>
              </a:rPr>
              <a:t>Baggage sorting should prioritize special handling requirements (fragile, priority, etc.).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8000" b="1" i="0" dirty="0">
                <a:solidFill>
                  <a:schemeClr val="accent1">
                    <a:lumMod val="75000"/>
                  </a:schemeClr>
                </a:solidFill>
                <a:effectLst/>
                <a:latin typeface="Söhne"/>
              </a:rPr>
              <a:t>Baggage Tracking:</a:t>
            </a:r>
            <a:endParaRPr lang="en-US" sz="8000" b="0" i="0" dirty="0">
              <a:solidFill>
                <a:schemeClr val="accent1">
                  <a:lumMod val="75000"/>
                </a:schemeClr>
              </a:solidFill>
              <a:effectLst/>
              <a:latin typeface="Söhne"/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8000" b="0" i="0" dirty="0">
                <a:solidFill>
                  <a:srgbClr val="374151"/>
                </a:solidFill>
                <a:effectLst/>
                <a:latin typeface="Söhne"/>
              </a:rPr>
              <a:t>The system must provide real-time tracking information to passengers regarding the location of their baggage.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8000" b="0" i="0" dirty="0">
                <a:solidFill>
                  <a:srgbClr val="374151"/>
                </a:solidFill>
                <a:effectLst/>
                <a:latin typeface="Söhne"/>
              </a:rPr>
              <a:t>Baggage status updates, including transfers and arrivals, must be accessible through a mobile application and airport displays.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endParaRPr lang="en-US" sz="4800" b="0" i="0" dirty="0">
              <a:solidFill>
                <a:srgbClr val="374151"/>
              </a:solidFill>
              <a:effectLst/>
              <a:latin typeface="Söhne"/>
            </a:endParaRPr>
          </a:p>
          <a:p>
            <a:pPr algn="just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B9EF34-04AA-F06B-DEE1-5864D04068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34311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0FBE2B-8DC5-4072-554B-8C3EC05D0E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888" y="156019"/>
            <a:ext cx="10881360" cy="1101281"/>
          </a:xfrm>
        </p:spPr>
        <p:txBody>
          <a:bodyPr>
            <a:normAutofit/>
          </a:bodyPr>
          <a:lstStyle/>
          <a:p>
            <a:r>
              <a:rPr lang="en-US" sz="3000" dirty="0"/>
              <a:t>Functional Requirements for Baggage Handling System (2)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D52C75-6445-0194-D341-EA1178EB9D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6888" y="1222947"/>
            <a:ext cx="11698224" cy="5414962"/>
          </a:xfrm>
        </p:spPr>
        <p:txBody>
          <a:bodyPr>
            <a:normAutofit fontScale="25000" lnSpcReduction="20000"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US" sz="11200" b="1" i="0" dirty="0">
                <a:solidFill>
                  <a:schemeClr val="accent1">
                    <a:lumMod val="75000"/>
                  </a:schemeClr>
                </a:solidFill>
                <a:effectLst/>
                <a:latin typeface="Söhne"/>
              </a:rPr>
              <a:t>Security Checks:</a:t>
            </a:r>
            <a:endParaRPr lang="en-US" sz="11200" b="0" i="0" dirty="0">
              <a:solidFill>
                <a:schemeClr val="accent1">
                  <a:lumMod val="75000"/>
                </a:schemeClr>
              </a:solidFill>
              <a:effectLst/>
              <a:latin typeface="Söhne"/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11200" b="0" i="0" dirty="0">
                <a:solidFill>
                  <a:srgbClr val="374151"/>
                </a:solidFill>
                <a:effectLst/>
                <a:latin typeface="Söhne"/>
              </a:rPr>
              <a:t>Baggage must undergo security screening in compliance with aviation regulations.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11200" b="0" i="0" dirty="0">
                <a:solidFill>
                  <a:srgbClr val="374151"/>
                </a:solidFill>
                <a:effectLst/>
                <a:latin typeface="Söhne"/>
              </a:rPr>
              <a:t>The system must flag and notify security personnel of any suspicious items detected during screening.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11200" b="1" i="0" dirty="0">
                <a:solidFill>
                  <a:schemeClr val="accent1">
                    <a:lumMod val="75000"/>
                  </a:schemeClr>
                </a:solidFill>
                <a:effectLst/>
                <a:latin typeface="Söhne"/>
              </a:rPr>
              <a:t>Transfer Handling:</a:t>
            </a:r>
            <a:endParaRPr lang="en-US" sz="11200" b="0" i="0" dirty="0">
              <a:solidFill>
                <a:schemeClr val="accent1">
                  <a:lumMod val="75000"/>
                </a:schemeClr>
              </a:solidFill>
              <a:effectLst/>
              <a:latin typeface="Söhne"/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11200" b="0" i="0" dirty="0">
                <a:solidFill>
                  <a:srgbClr val="374151"/>
                </a:solidFill>
                <a:effectLst/>
                <a:latin typeface="Söhne"/>
              </a:rPr>
              <a:t>The system must facilitate smooth transfers of baggage between connecting flights.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11200" b="0" i="0" dirty="0">
                <a:solidFill>
                  <a:srgbClr val="374151"/>
                </a:solidFill>
                <a:effectLst/>
                <a:latin typeface="Söhne"/>
              </a:rPr>
              <a:t>Transfer times and processes should be optimized to minimize the risk of missed connections.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11200" b="1" i="0" dirty="0">
                <a:solidFill>
                  <a:schemeClr val="accent1">
                    <a:lumMod val="75000"/>
                  </a:schemeClr>
                </a:solidFill>
                <a:effectLst/>
                <a:latin typeface="Söhne"/>
              </a:rPr>
              <a:t>Baggage Claim:</a:t>
            </a:r>
            <a:endParaRPr lang="en-US" sz="11200" b="0" i="0" dirty="0">
              <a:solidFill>
                <a:schemeClr val="accent1">
                  <a:lumMod val="75000"/>
                </a:schemeClr>
              </a:solidFill>
              <a:effectLst/>
              <a:latin typeface="Söhne"/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11200" b="0" i="0" dirty="0">
                <a:solidFill>
                  <a:srgbClr val="374151"/>
                </a:solidFill>
                <a:effectLst/>
                <a:latin typeface="Söhne"/>
              </a:rPr>
              <a:t>Baggage must be automatically routed to the correct baggage claim area.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11200" b="0" i="0" dirty="0">
                <a:solidFill>
                  <a:srgbClr val="374151"/>
                </a:solidFill>
                <a:effectLst/>
                <a:latin typeface="Söhne"/>
              </a:rPr>
              <a:t>Passengers must receive timely notifications on the arrival and location of their baggage at the designated claim carousel.</a:t>
            </a:r>
          </a:p>
          <a:p>
            <a:pPr algn="just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27980B-ED42-5E57-6C6C-088A92699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47630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551C16-A2BF-D1ED-5007-90270D53B7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881360" cy="929831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NFRS FOR BAGGAGE HANDLING SYSTEM (1)</a:t>
            </a:r>
            <a:br>
              <a:rPr lang="en-US" sz="4000" dirty="0"/>
            </a:b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207155-7D42-517E-F38C-19A6056CA5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0792" y="1483296"/>
            <a:ext cx="11710416" cy="4972050"/>
          </a:xfrm>
        </p:spPr>
        <p:txBody>
          <a:bodyPr>
            <a:normAutofit fontScale="92500" lnSpcReduction="20000"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chemeClr val="accent1">
                    <a:lumMod val="75000"/>
                  </a:schemeClr>
                </a:solidFill>
                <a:effectLst/>
                <a:latin typeface="Söhne"/>
              </a:rPr>
              <a:t>Reliability:</a:t>
            </a:r>
            <a:endParaRPr lang="en-US" b="0" i="0" dirty="0">
              <a:solidFill>
                <a:schemeClr val="accent1">
                  <a:lumMod val="75000"/>
                </a:schemeClr>
              </a:solidFill>
              <a:effectLst/>
              <a:latin typeface="Söhne"/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The baggage handling system must have a reliability rate of 99.9%, minimizing the risk of lost or mishandled baggage.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chemeClr val="accent1">
                    <a:lumMod val="75000"/>
                  </a:schemeClr>
                </a:solidFill>
                <a:effectLst/>
                <a:latin typeface="Söhne"/>
              </a:rPr>
              <a:t>Performance:</a:t>
            </a:r>
            <a:endParaRPr lang="en-US" b="0" i="0" dirty="0">
              <a:solidFill>
                <a:schemeClr val="accent1">
                  <a:lumMod val="75000"/>
                </a:schemeClr>
              </a:solidFill>
              <a:effectLst/>
              <a:latin typeface="Söhne"/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Baggage processing times, from check-in to claim, must not exceed 30 minutes on average.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The system must handle a peak load of 1,000 baggage transactions per hour during high-traffic periods.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chemeClr val="accent1">
                    <a:lumMod val="75000"/>
                  </a:schemeClr>
                </a:solidFill>
                <a:effectLst/>
                <a:latin typeface="Söhne"/>
              </a:rPr>
              <a:t>Scalability:</a:t>
            </a:r>
            <a:endParaRPr lang="en-US" b="0" i="0" dirty="0">
              <a:solidFill>
                <a:schemeClr val="accent1">
                  <a:lumMod val="75000"/>
                </a:schemeClr>
              </a:solidFill>
              <a:effectLst/>
              <a:latin typeface="Söhne"/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The system must scale to accommodate the growth in passenger numbers, supporting at least a 20% increase in capacity within the next five years.</a:t>
            </a:r>
          </a:p>
          <a:p>
            <a:pPr algn="just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E1756A-557B-3482-DBFC-C298F53C3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80308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A9140-F8A3-B68B-944A-444E846FD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038" y="484632"/>
            <a:ext cx="11651170" cy="986981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NFRS FOR BAGGAGE HANDLING SYSTEM (2)</a:t>
            </a:r>
            <a:br>
              <a:rPr lang="en-US" sz="3600" dirty="0"/>
            </a:b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F432A9-7086-C72C-3B45-E0A5A66FB3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7163" y="1585913"/>
            <a:ext cx="11651170" cy="4586287"/>
          </a:xfrm>
        </p:spPr>
        <p:txBody>
          <a:bodyPr>
            <a:norm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chemeClr val="accent1">
                    <a:lumMod val="75000"/>
                  </a:schemeClr>
                </a:solidFill>
                <a:effectLst/>
                <a:latin typeface="Söhne"/>
              </a:rPr>
              <a:t>Security:</a:t>
            </a:r>
            <a:endParaRPr lang="en-US" b="0" i="0" dirty="0">
              <a:solidFill>
                <a:schemeClr val="accent1">
                  <a:lumMod val="75000"/>
                </a:schemeClr>
              </a:solidFill>
              <a:effectLst/>
              <a:latin typeface="Söhne"/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Access to the baggage handling system must be restricted to authorized personnel only.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Data related to passenger baggage must be encrypted and secured to protect sensitive information.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chemeClr val="accent1">
                    <a:lumMod val="75000"/>
                  </a:schemeClr>
                </a:solidFill>
                <a:effectLst/>
                <a:latin typeface="Söhne"/>
              </a:rPr>
              <a:t>Compliance:</a:t>
            </a:r>
            <a:endParaRPr lang="en-US" b="0" i="0" dirty="0">
              <a:solidFill>
                <a:schemeClr val="accent1">
                  <a:lumMod val="75000"/>
                </a:schemeClr>
              </a:solidFill>
              <a:effectLst/>
              <a:latin typeface="Söhne"/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The system must adhere to international aviation and security regulations, including IATA guidelines for baggage handling.</a:t>
            </a:r>
          </a:p>
          <a:p>
            <a:pPr algn="just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01B69D-792D-FAB0-178C-1F4281A796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74791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5917" name="Rectangle 165895">
            <a:extLst>
              <a:ext uri="{FF2B5EF4-FFF2-40B4-BE49-F238E27FC236}">
                <a16:creationId xmlns:a16="http://schemas.microsoft.com/office/drawing/2014/main" id="{5118BA95-03E7-41B7-B442-0AF8C0A7FF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88952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658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18052" y="1443038"/>
            <a:ext cx="6872290" cy="5752044"/>
          </a:xfrm>
        </p:spPr>
        <p:txBody>
          <a:bodyPr anchor="ctr">
            <a:normAutofit fontScale="85000" lnSpcReduction="20000"/>
          </a:bodyPr>
          <a:lstStyle/>
          <a:p>
            <a:pPr marL="0" indent="0" eaLnBrk="1" hangingPunct="1">
              <a:buNone/>
              <a:defRPr/>
            </a:pP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</a:rPr>
              <a:t>In companies those hold the positions of:</a:t>
            </a:r>
          </a:p>
          <a:p>
            <a:pPr marL="0" indent="0" algn="just" eaLnBrk="1" hangingPunct="1">
              <a:buNone/>
              <a:defRPr/>
            </a:pPr>
            <a:endParaRPr lang="en-US" sz="2800" dirty="0"/>
          </a:p>
          <a:p>
            <a:pPr eaLnBrk="1" hangingPunct="1">
              <a:defRPr/>
            </a:pPr>
            <a:r>
              <a:rPr lang="en-US" sz="2800" dirty="0"/>
              <a:t>Requirements Analyst</a:t>
            </a:r>
          </a:p>
          <a:p>
            <a:pPr eaLnBrk="1" hangingPunct="1">
              <a:defRPr/>
            </a:pPr>
            <a:r>
              <a:rPr lang="en-US" sz="2800" dirty="0"/>
              <a:t>Product Owner</a:t>
            </a:r>
          </a:p>
          <a:p>
            <a:pPr eaLnBrk="1" hangingPunct="1">
              <a:defRPr/>
            </a:pPr>
            <a:r>
              <a:rPr lang="en-US" sz="2800" dirty="0"/>
              <a:t>Project Manager</a:t>
            </a:r>
          </a:p>
          <a:p>
            <a:pPr eaLnBrk="1" hangingPunct="1">
              <a:defRPr/>
            </a:pPr>
            <a:r>
              <a:rPr lang="en-US" sz="2800" dirty="0"/>
              <a:t>Software or System Analyst</a:t>
            </a:r>
          </a:p>
          <a:p>
            <a:pPr marL="0" indent="0" eaLnBrk="1" hangingPunct="1">
              <a:buNone/>
              <a:defRPr/>
            </a:pPr>
            <a:endParaRPr lang="en-US" sz="2800" dirty="0"/>
          </a:p>
          <a:p>
            <a:pPr marL="0" indent="0" eaLnBrk="1" hangingPunct="1">
              <a:buNone/>
              <a:defRPr/>
            </a:pP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</a:rPr>
              <a:t>There are other positions that may have requirements engineering responsibly; for example:</a:t>
            </a:r>
          </a:p>
          <a:p>
            <a:pPr marL="0" indent="0" eaLnBrk="1" hangingPunct="1">
              <a:buNone/>
              <a:defRPr/>
            </a:pPr>
            <a:endParaRPr lang="en-US" sz="2800" dirty="0"/>
          </a:p>
          <a:p>
            <a:pPr eaLnBrk="1" hangingPunct="1">
              <a:defRPr/>
            </a:pPr>
            <a:r>
              <a:rPr lang="en-US" sz="2800" dirty="0"/>
              <a:t>Quality Assurance Analyst</a:t>
            </a:r>
          </a:p>
          <a:p>
            <a:pPr eaLnBrk="1" hangingPunct="1">
              <a:defRPr/>
            </a:pPr>
            <a:r>
              <a:rPr lang="en-US" sz="2800" dirty="0"/>
              <a:t>User Experience Designer</a:t>
            </a:r>
          </a:p>
          <a:p>
            <a:pPr eaLnBrk="1" hangingPunct="1">
              <a:defRPr/>
            </a:pPr>
            <a:r>
              <a:rPr lang="en-US" sz="2800" dirty="0"/>
              <a:t>Process Improvement Specialist</a:t>
            </a:r>
          </a:p>
          <a:p>
            <a:pPr eaLnBrk="1" hangingPunct="1">
              <a:defRPr/>
            </a:pPr>
            <a:r>
              <a:rPr lang="en-US" sz="2800" dirty="0"/>
              <a:t>IT Consultant</a:t>
            </a:r>
          </a:p>
          <a:p>
            <a:pPr eaLnBrk="1" hangingPunct="1">
              <a:defRPr/>
            </a:pPr>
            <a:endParaRPr lang="en-US" sz="2800" dirty="0"/>
          </a:p>
          <a:p>
            <a:pPr eaLnBrk="1" hangingPunct="1">
              <a:defRPr/>
            </a:pPr>
            <a:endParaRPr lang="en-US" sz="2800" dirty="0"/>
          </a:p>
          <a:p>
            <a:pPr eaLnBrk="1" hangingPunct="1">
              <a:defRPr/>
            </a:pPr>
            <a:endParaRPr lang="en-US" sz="2800" dirty="0"/>
          </a:p>
          <a:p>
            <a:pPr lvl="1" eaLnBrk="1" hangingPunct="1">
              <a:defRPr/>
            </a:pPr>
            <a:endParaRPr lang="en-US" sz="1500" dirty="0"/>
          </a:p>
        </p:txBody>
      </p:sp>
      <p:sp>
        <p:nvSpPr>
          <p:cNvPr id="165918" name="Rectangle 165897">
            <a:extLst>
              <a:ext uri="{FF2B5EF4-FFF2-40B4-BE49-F238E27FC236}">
                <a16:creationId xmlns:a16="http://schemas.microsoft.com/office/drawing/2014/main" id="{AD9B3EAD-A2B3-42C4-927C-3455E3E69E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86983" y="3388659"/>
            <a:ext cx="3657600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pSp>
        <p:nvGrpSpPr>
          <p:cNvPr id="165900" name="Group 165899">
            <a:extLst>
              <a:ext uri="{FF2B5EF4-FFF2-40B4-BE49-F238E27FC236}">
                <a16:creationId xmlns:a16="http://schemas.microsoft.com/office/drawing/2014/main" id="{4BF9B298-BC35-4C0F-8301-5D63A1E6D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42859" y="1679571"/>
            <a:ext cx="3498864" cy="3498858"/>
            <a:chOff x="7942859" y="1679571"/>
            <a:chExt cx="3498864" cy="3498858"/>
          </a:xfrm>
        </p:grpSpPr>
        <p:sp>
          <p:nvSpPr>
            <p:cNvPr id="165901" name="Oval 165900">
              <a:extLst>
                <a:ext uri="{FF2B5EF4-FFF2-40B4-BE49-F238E27FC236}">
                  <a16:creationId xmlns:a16="http://schemas.microsoft.com/office/drawing/2014/main" id="{059D8741-EAD6-41B1-A882-70D70FC358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42859" y="1679571"/>
              <a:ext cx="3498864" cy="3498858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400000"/>
                        </a14:imgEffect>
                        <a14:imgEffect>
                          <a14:brightnessContrast bright="-40000" contrast="40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65919" name="Oval 165901">
              <a:extLst>
                <a:ext uri="{FF2B5EF4-FFF2-40B4-BE49-F238E27FC236}">
                  <a16:creationId xmlns:a16="http://schemas.microsoft.com/office/drawing/2014/main" id="{45444F36-3103-4D11-A25F-C054D4606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27958" y="1864667"/>
              <a:ext cx="3128666" cy="312866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65890" name="Rectangle 2"/>
          <p:cNvSpPr>
            <a:spLocks noGrp="1" noChangeArrowheads="1"/>
          </p:cNvSpPr>
          <p:nvPr>
            <p:ph type="title"/>
          </p:nvPr>
        </p:nvSpPr>
        <p:spPr>
          <a:xfrm>
            <a:off x="8371968" y="2376862"/>
            <a:ext cx="2640646" cy="2104273"/>
          </a:xfrm>
          <a:noFill/>
        </p:spPr>
        <p:txBody>
          <a:bodyPr>
            <a:normAutofit/>
          </a:bodyPr>
          <a:lstStyle/>
          <a:p>
            <a:pPr algn="ctr" eaLnBrk="1" hangingPunct="1">
              <a:defRPr/>
            </a:pPr>
            <a:r>
              <a:rPr lang="en-US" sz="2800" dirty="0">
                <a:solidFill>
                  <a:schemeClr val="bg1">
                    <a:shade val="97000"/>
                    <a:satMod val="150000"/>
                  </a:schemeClr>
                </a:solidFill>
              </a:rPr>
              <a:t>WHO IS THE Requirements Engineer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defRPr/>
            </a:pPr>
            <a:fld id="{C66067D2-5C6B-465B-AD41-BC9F574EF309}" type="slidenum">
              <a:rPr lang="en-US" sz="1900">
                <a:solidFill>
                  <a:schemeClr val="accent1"/>
                </a:solidFill>
              </a:rPr>
              <a:pPr>
                <a:lnSpc>
                  <a:spcPct val="90000"/>
                </a:lnSpc>
                <a:spcAft>
                  <a:spcPts val="600"/>
                </a:spcAft>
                <a:defRPr/>
              </a:pPr>
              <a:t>17</a:t>
            </a:fld>
            <a:endParaRPr lang="en-US" sz="190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29371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5917" name="Rectangle 165895">
            <a:extLst>
              <a:ext uri="{FF2B5EF4-FFF2-40B4-BE49-F238E27FC236}">
                <a16:creationId xmlns:a16="http://schemas.microsoft.com/office/drawing/2014/main" id="{5118BA95-03E7-41B7-B442-0AF8C0A7FF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88952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58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18052" y="844902"/>
            <a:ext cx="6872290" cy="5168196"/>
          </a:xfrm>
        </p:spPr>
        <p:txBody>
          <a:bodyPr anchor="ctr">
            <a:normAutofit lnSpcReduction="10000"/>
          </a:bodyPr>
          <a:lstStyle/>
          <a:p>
            <a:pPr marL="0" indent="0" eaLnBrk="1" hangingPunct="1">
              <a:buNone/>
              <a:defRPr/>
            </a:pP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Requirements Engineer should be:</a:t>
            </a:r>
          </a:p>
          <a:p>
            <a:pPr marL="0" indent="0" eaLnBrk="1" hangingPunct="1">
              <a:buNone/>
              <a:defRPr/>
            </a:pPr>
            <a:endParaRPr lang="en-US" sz="2800" dirty="0"/>
          </a:p>
          <a:p>
            <a:pPr lvl="1" eaLnBrk="1" hangingPunct="1">
              <a:defRPr/>
            </a:pPr>
            <a:r>
              <a:rPr lang="en-US" sz="2800" dirty="0"/>
              <a:t>Be a good manager (to manage the process)</a:t>
            </a:r>
          </a:p>
          <a:p>
            <a:pPr lvl="1" eaLnBrk="1" hangingPunct="1">
              <a:defRPr/>
            </a:pPr>
            <a:r>
              <a:rPr lang="en-US" sz="2800" dirty="0"/>
              <a:t>Good listener</a:t>
            </a:r>
          </a:p>
          <a:p>
            <a:pPr lvl="1" eaLnBrk="1" hangingPunct="1">
              <a:defRPr/>
            </a:pPr>
            <a:r>
              <a:rPr lang="en-US" sz="2800" dirty="0"/>
              <a:t>Fair</a:t>
            </a:r>
          </a:p>
          <a:p>
            <a:pPr lvl="1" eaLnBrk="1" hangingPunct="1">
              <a:defRPr/>
            </a:pPr>
            <a:r>
              <a:rPr lang="en-US" sz="2800" dirty="0"/>
              <a:t>Good negotiator</a:t>
            </a:r>
          </a:p>
          <a:p>
            <a:pPr lvl="1" eaLnBrk="1" hangingPunct="1">
              <a:defRPr/>
            </a:pPr>
            <a:r>
              <a:rPr lang="en-US" sz="2800" dirty="0"/>
              <a:t>Understand the problem domain</a:t>
            </a:r>
          </a:p>
          <a:p>
            <a:pPr lvl="1" eaLnBrk="1" hangingPunct="1">
              <a:defRPr/>
            </a:pPr>
            <a:r>
              <a:rPr lang="en-US" sz="2800" dirty="0"/>
              <a:t>Multidisciplinary (e.g., traditional hard sciences and engineering augmented with communications and management skills)</a:t>
            </a:r>
          </a:p>
          <a:p>
            <a:pPr lvl="1" eaLnBrk="1" hangingPunct="1">
              <a:defRPr/>
            </a:pPr>
            <a:endParaRPr lang="en-US" sz="1500" dirty="0"/>
          </a:p>
        </p:txBody>
      </p:sp>
      <p:sp>
        <p:nvSpPr>
          <p:cNvPr id="165918" name="Rectangle 165897">
            <a:extLst>
              <a:ext uri="{FF2B5EF4-FFF2-40B4-BE49-F238E27FC236}">
                <a16:creationId xmlns:a16="http://schemas.microsoft.com/office/drawing/2014/main" id="{AD9B3EAD-A2B3-42C4-927C-3455E3E69E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86983" y="3388659"/>
            <a:ext cx="3657600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65900" name="Group 165899">
            <a:extLst>
              <a:ext uri="{FF2B5EF4-FFF2-40B4-BE49-F238E27FC236}">
                <a16:creationId xmlns:a16="http://schemas.microsoft.com/office/drawing/2014/main" id="{4BF9B298-BC35-4C0F-8301-5D63A1E6D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42859" y="1679571"/>
            <a:ext cx="3498864" cy="3498858"/>
            <a:chOff x="7942859" y="1679571"/>
            <a:chExt cx="3498864" cy="3498858"/>
          </a:xfrm>
        </p:grpSpPr>
        <p:sp>
          <p:nvSpPr>
            <p:cNvPr id="165901" name="Oval 165900">
              <a:extLst>
                <a:ext uri="{FF2B5EF4-FFF2-40B4-BE49-F238E27FC236}">
                  <a16:creationId xmlns:a16="http://schemas.microsoft.com/office/drawing/2014/main" id="{059D8741-EAD6-41B1-A882-70D70FC358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42859" y="1679571"/>
              <a:ext cx="3498864" cy="3498858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400000"/>
                        </a14:imgEffect>
                        <a14:imgEffect>
                          <a14:brightnessContrast bright="-40000" contrast="40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65919" name="Oval 165901">
              <a:extLst>
                <a:ext uri="{FF2B5EF4-FFF2-40B4-BE49-F238E27FC236}">
                  <a16:creationId xmlns:a16="http://schemas.microsoft.com/office/drawing/2014/main" id="{45444F36-3103-4D11-A25F-C054D4606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27958" y="1864667"/>
              <a:ext cx="3128666" cy="312866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65890" name="Rectangle 2"/>
          <p:cNvSpPr>
            <a:spLocks noGrp="1" noChangeArrowheads="1"/>
          </p:cNvSpPr>
          <p:nvPr>
            <p:ph type="title"/>
          </p:nvPr>
        </p:nvSpPr>
        <p:spPr>
          <a:xfrm>
            <a:off x="8371968" y="2376862"/>
            <a:ext cx="2640646" cy="2104273"/>
          </a:xfrm>
          <a:noFill/>
        </p:spPr>
        <p:txBody>
          <a:bodyPr>
            <a:normAutofit/>
          </a:bodyPr>
          <a:lstStyle/>
          <a:p>
            <a:pPr algn="ctr" eaLnBrk="1" hangingPunct="1">
              <a:defRPr/>
            </a:pPr>
            <a:r>
              <a:rPr lang="en-US" sz="2800" dirty="0">
                <a:solidFill>
                  <a:schemeClr val="bg1">
                    <a:shade val="97000"/>
                    <a:satMod val="150000"/>
                  </a:schemeClr>
                </a:solidFill>
              </a:rPr>
              <a:t>WHO IS THE Requirements Engineer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C66067D2-5C6B-465B-AD41-BC9F574EF309}" type="slidenum">
              <a:rPr kumimoji="0" lang="en-US" sz="1900" b="1" i="0" u="none" strike="noStrike" kern="1200" cap="none" spc="0" normalizeH="0" baseline="0" noProof="0">
                <a:ln>
                  <a:noFill/>
                </a:ln>
                <a:solidFill>
                  <a:srgbClr val="D3481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900" b="1" i="0" u="none" strike="noStrike" kern="1200" cap="none" spc="0" normalizeH="0" baseline="0" noProof="0">
              <a:ln>
                <a:noFill/>
              </a:ln>
              <a:solidFill>
                <a:srgbClr val="D34817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558727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>
          <a:xfrm>
            <a:off x="804672" y="1412489"/>
            <a:ext cx="2871095" cy="2156621"/>
          </a:xfrm>
        </p:spPr>
        <p:txBody>
          <a:bodyPr anchor="t">
            <a:normAutofit/>
          </a:bodyPr>
          <a:lstStyle/>
          <a:p>
            <a:pPr eaLnBrk="1" hangingPunct="1">
              <a:defRPr/>
            </a:pPr>
            <a:r>
              <a:rPr lang="en-US" sz="3600" dirty="0">
                <a:solidFill>
                  <a:srgbClr val="FFFFFF"/>
                </a:solidFill>
              </a:rPr>
              <a:t>Elicitation Techniques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73899" y="1873743"/>
            <a:ext cx="2926080" cy="5155625"/>
          </a:xfrm>
        </p:spPr>
        <p:txBody>
          <a:bodyPr>
            <a:normAutofit fontScale="77500" lnSpcReduction="20000"/>
          </a:bodyPr>
          <a:lstStyle/>
          <a:p>
            <a:pPr eaLnBrk="1" hangingPunct="1">
              <a:defRPr/>
            </a:pPr>
            <a:r>
              <a:rPr lang="en-US" sz="2600" dirty="0"/>
              <a:t>Brainstorming</a:t>
            </a:r>
          </a:p>
          <a:p>
            <a:pPr eaLnBrk="1" hangingPunct="1">
              <a:defRPr/>
            </a:pPr>
            <a:r>
              <a:rPr lang="en-US" sz="2600" dirty="0"/>
              <a:t>Card Sorting</a:t>
            </a:r>
          </a:p>
          <a:p>
            <a:pPr>
              <a:defRPr/>
            </a:pPr>
            <a:r>
              <a:rPr lang="en-US" sz="2600" dirty="0"/>
              <a:t>Crowd Sourcing</a:t>
            </a:r>
          </a:p>
          <a:p>
            <a:pPr eaLnBrk="1" hangingPunct="1">
              <a:defRPr/>
            </a:pPr>
            <a:r>
              <a:rPr lang="en-US" sz="2600" dirty="0"/>
              <a:t>Designer as Apprentice</a:t>
            </a:r>
          </a:p>
          <a:p>
            <a:pPr eaLnBrk="1" hangingPunct="1">
              <a:defRPr/>
            </a:pPr>
            <a:r>
              <a:rPr lang="en-US" sz="2600" dirty="0"/>
              <a:t>Domain Analysis</a:t>
            </a:r>
          </a:p>
          <a:p>
            <a:pPr eaLnBrk="1" hangingPunct="1">
              <a:defRPr/>
            </a:pPr>
            <a:r>
              <a:rPr lang="en-US" sz="2600" dirty="0"/>
              <a:t>Ethnographic Observation</a:t>
            </a:r>
          </a:p>
          <a:p>
            <a:pPr eaLnBrk="1" hangingPunct="1">
              <a:defRPr/>
            </a:pPr>
            <a:r>
              <a:rPr lang="en-US" sz="2600" dirty="0"/>
              <a:t>Goal Based Approaches</a:t>
            </a:r>
          </a:p>
          <a:p>
            <a:pPr eaLnBrk="1" hangingPunct="1">
              <a:defRPr/>
            </a:pPr>
            <a:r>
              <a:rPr lang="en-US" sz="2600" dirty="0"/>
              <a:t>Group Work</a:t>
            </a:r>
          </a:p>
          <a:p>
            <a:pPr eaLnBrk="1" hangingPunct="1">
              <a:defRPr/>
            </a:pPr>
            <a:r>
              <a:rPr lang="en-US" sz="2600" dirty="0"/>
              <a:t>Interviews</a:t>
            </a:r>
          </a:p>
          <a:p>
            <a:pPr eaLnBrk="1" hangingPunct="1">
              <a:defRPr/>
            </a:pPr>
            <a:r>
              <a:rPr lang="en-US" sz="2600" dirty="0"/>
              <a:t>Introspection</a:t>
            </a:r>
          </a:p>
          <a:p>
            <a:pPr eaLnBrk="1" hangingPunct="1">
              <a:defRPr/>
            </a:pPr>
            <a:r>
              <a:rPr lang="en-US" sz="2600" dirty="0"/>
              <a:t>JAD</a:t>
            </a:r>
          </a:p>
          <a:p>
            <a:pPr eaLnBrk="1" hangingPunct="1">
              <a:defRPr/>
            </a:pPr>
            <a:r>
              <a:rPr lang="en-US" sz="2600" dirty="0"/>
              <a:t>Laddering</a:t>
            </a:r>
            <a:endParaRPr lang="en-US" sz="2600" baseline="30000" dirty="0"/>
          </a:p>
          <a:p>
            <a:pPr eaLnBrk="1" hangingPunct="1">
              <a:defRPr/>
            </a:pPr>
            <a:endParaRPr lang="en-US" sz="1700" dirty="0"/>
          </a:p>
        </p:txBody>
      </p:sp>
      <p:sp>
        <p:nvSpPr>
          <p:cNvPr id="27654" name="Rectangle 6"/>
          <p:cNvSpPr>
            <a:spLocks noGrp="1" noChangeArrowheads="1"/>
          </p:cNvSpPr>
          <p:nvPr>
            <p:ph type="body" sz="half" idx="2"/>
          </p:nvPr>
        </p:nvSpPr>
        <p:spPr>
          <a:xfrm>
            <a:off x="4183063" y="1742998"/>
            <a:ext cx="2926080" cy="4912484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sz="1600" dirty="0"/>
              <a:t>Protocol Analysis</a:t>
            </a:r>
          </a:p>
          <a:p>
            <a:pPr eaLnBrk="1" hangingPunct="1">
              <a:defRPr/>
            </a:pPr>
            <a:r>
              <a:rPr lang="en-US" sz="1600" dirty="0"/>
              <a:t>Prototyping</a:t>
            </a:r>
          </a:p>
          <a:p>
            <a:pPr eaLnBrk="1" hangingPunct="1">
              <a:defRPr/>
            </a:pPr>
            <a:r>
              <a:rPr lang="en-US" sz="1600" dirty="0"/>
              <a:t>QFD (encompasses card sorting and laddering and domain analysis)</a:t>
            </a:r>
          </a:p>
          <a:p>
            <a:pPr eaLnBrk="1" hangingPunct="1">
              <a:defRPr/>
            </a:pPr>
            <a:r>
              <a:rPr lang="en-US" sz="1600" dirty="0"/>
              <a:t>Questionnaires</a:t>
            </a:r>
          </a:p>
          <a:p>
            <a:pPr eaLnBrk="1" hangingPunct="1">
              <a:defRPr/>
            </a:pPr>
            <a:r>
              <a:rPr lang="en-US" sz="1600" dirty="0"/>
              <a:t>Repertory Grids</a:t>
            </a:r>
          </a:p>
          <a:p>
            <a:pPr eaLnBrk="1" hangingPunct="1">
              <a:defRPr/>
            </a:pPr>
            <a:r>
              <a:rPr lang="en-US" sz="1600" dirty="0"/>
              <a:t>Reverse Engineering</a:t>
            </a:r>
          </a:p>
          <a:p>
            <a:pPr eaLnBrk="1" hangingPunct="1">
              <a:defRPr/>
            </a:pPr>
            <a:r>
              <a:rPr lang="en-US" sz="1600" dirty="0"/>
              <a:t>Task Analysis</a:t>
            </a:r>
          </a:p>
          <a:p>
            <a:pPr eaLnBrk="1" hangingPunct="1">
              <a:defRPr/>
            </a:pPr>
            <a:r>
              <a:rPr lang="en-US" sz="1600" dirty="0"/>
              <a:t>Scenarios &amp; Use Cases</a:t>
            </a:r>
          </a:p>
          <a:p>
            <a:pPr eaLnBrk="1" hangingPunct="1">
              <a:defRPr/>
            </a:pPr>
            <a:r>
              <a:rPr lang="en-US" sz="1600" dirty="0"/>
              <a:t>User Stories</a:t>
            </a:r>
          </a:p>
          <a:p>
            <a:pPr eaLnBrk="1" hangingPunct="1">
              <a:defRPr/>
            </a:pPr>
            <a:r>
              <a:rPr lang="en-US" sz="1600" dirty="0"/>
              <a:t>Viewpoints</a:t>
            </a:r>
          </a:p>
          <a:p>
            <a:pPr eaLnBrk="1" hangingPunct="1">
              <a:defRPr/>
            </a:pPr>
            <a:r>
              <a:rPr lang="en-US" sz="1600" dirty="0"/>
              <a:t>Workshops</a:t>
            </a:r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969461" y="6080241"/>
            <a:ext cx="548640" cy="548640"/>
          </a:xfrm>
          <a:prstGeom prst="ellipse">
            <a:avLst/>
          </a:prstGeom>
          <a:solidFill>
            <a:srgbClr val="7F7F7F"/>
          </a:solidFill>
        </p:spPr>
        <p:txBody>
          <a:bodyPr>
            <a:normAutofit/>
          </a:bodyPr>
          <a:lstStyle/>
          <a:p>
            <a:pPr algn="ctr">
              <a:spcAft>
                <a:spcPts val="600"/>
              </a:spcAft>
              <a:defRPr/>
            </a:pPr>
            <a:fld id="{3D829C74-E40A-4E95-99D4-055E1E8DE0B5}" type="slidenum">
              <a:rPr lang="en-US">
                <a:solidFill>
                  <a:srgbClr val="FFFFFF"/>
                </a:solidFill>
              </a:rPr>
              <a:pPr algn="ctr">
                <a:spcAft>
                  <a:spcPts val="600"/>
                </a:spcAft>
                <a:defRPr/>
              </a:pPr>
              <a:t>19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295" name="Text Box 4"/>
          <p:cNvSpPr txBox="1">
            <a:spLocks noChangeArrowheads="1"/>
          </p:cNvSpPr>
          <p:nvPr/>
        </p:nvSpPr>
        <p:spPr bwMode="auto">
          <a:xfrm>
            <a:off x="1965326" y="5334001"/>
            <a:ext cx="4435475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en-US" dirty="0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E2135FEC-AE5A-3386-DB47-D73E6166038D}"/>
              </a:ext>
            </a:extLst>
          </p:cNvPr>
          <p:cNvSpPr txBox="1">
            <a:spLocks noChangeArrowheads="1"/>
          </p:cNvSpPr>
          <p:nvPr/>
        </p:nvSpPr>
        <p:spPr>
          <a:xfrm>
            <a:off x="256963" y="55881"/>
            <a:ext cx="11787399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sz="3200" dirty="0"/>
              <a:t>Requirements Elicitation Techniques </a:t>
            </a:r>
          </a:p>
          <a:p>
            <a:pPr algn="ctr">
              <a:defRPr/>
            </a:pPr>
            <a:r>
              <a:rPr lang="en-US" sz="2500" dirty="0"/>
              <a:t>Chapter 3 of Requirements engineering for software and systems  </a:t>
            </a:r>
            <a:r>
              <a:rPr lang="en-US" sz="2500" u="sng" dirty="0"/>
              <a:t>Mandatory reading</a:t>
            </a:r>
            <a:endParaRPr lang="en-US" sz="25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707029-46E4-4B50-B06B-F6807BD6844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845" r="2" b="2"/>
          <a:stretch/>
        </p:blipFill>
        <p:spPr>
          <a:xfrm>
            <a:off x="7392866" y="1729877"/>
            <a:ext cx="3416725" cy="469335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33710-3DE7-3CC5-0710-4C386D6AE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 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9898A5-11C0-8419-C6C7-E2A49E93C3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Requirements Engineering?</a:t>
            </a:r>
          </a:p>
          <a:p>
            <a:r>
              <a:rPr lang="en-US" dirty="0"/>
              <a:t>What is a requirement?</a:t>
            </a:r>
          </a:p>
          <a:p>
            <a:r>
              <a:rPr lang="en-US" dirty="0"/>
              <a:t>Requirements Classifications</a:t>
            </a:r>
          </a:p>
          <a:p>
            <a:r>
              <a:rPr lang="en-US" dirty="0"/>
              <a:t>Who is a Requirements Engineer?</a:t>
            </a:r>
          </a:p>
          <a:p>
            <a:r>
              <a:rPr lang="en-US" dirty="0"/>
              <a:t>Requirements Elicitation Techniques</a:t>
            </a:r>
          </a:p>
          <a:p>
            <a:r>
              <a:rPr lang="en-US" dirty="0"/>
              <a:t>Context Diagram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853531-8535-9041-4BDF-7B8AE139D9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85066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D2F9B8D9-2A0F-48A2-AD9F-81D8C49703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1672" y="0"/>
            <a:ext cx="7540328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946706-007B-77A8-0931-5CDC2758A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00641" y="-229107"/>
            <a:ext cx="6730277" cy="1609344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sz="4400" dirty="0"/>
              <a:t>1. brainstorming</a:t>
            </a:r>
          </a:p>
        </p:txBody>
      </p:sp>
      <p:pic>
        <p:nvPicPr>
          <p:cNvPr id="23" name="Graphic 22" descr="Meeting">
            <a:extLst>
              <a:ext uri="{FF2B5EF4-FFF2-40B4-BE49-F238E27FC236}">
                <a16:creationId xmlns:a16="http://schemas.microsoft.com/office/drawing/2014/main" id="{0F122525-1147-1858-FB88-1AD0E6D1E9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3999" y="1573080"/>
            <a:ext cx="3722101" cy="372210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448E1F-3FB8-9B31-ED30-245BA59AB0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00047" y="1114425"/>
            <a:ext cx="6958877" cy="5258943"/>
          </a:xfrm>
        </p:spPr>
        <p:txBody>
          <a:bodyPr>
            <a:normAutofit/>
          </a:bodyPr>
          <a:lstStyle/>
          <a:p>
            <a:r>
              <a:rPr lang="en-US" sz="3100" dirty="0"/>
              <a:t>Informal gatherings with customers and other stakeholders to generate overarching goals for the systems.</a:t>
            </a:r>
          </a:p>
          <a:p>
            <a:pPr marL="0" indent="0">
              <a:buNone/>
            </a:pPr>
            <a:endParaRPr lang="en-US" sz="3100" dirty="0"/>
          </a:p>
          <a:p>
            <a:r>
              <a:rPr lang="en-US" sz="3100" dirty="0"/>
              <a:t>Some preliminary requirements may be generated.</a:t>
            </a:r>
          </a:p>
          <a:p>
            <a:pPr marL="0" indent="0">
              <a:buNone/>
            </a:pPr>
            <a:endParaRPr lang="en-US" sz="3100" dirty="0"/>
          </a:p>
          <a:p>
            <a:r>
              <a:rPr lang="en-US" sz="3100" dirty="0"/>
              <a:t>Useful mostly for generating the business goals (mission statement), and high level features of the system.</a:t>
            </a:r>
          </a:p>
          <a:p>
            <a:endParaRPr lang="en-US" sz="3100" dirty="0"/>
          </a:p>
          <a:p>
            <a:endParaRPr lang="en-US" sz="3100" dirty="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F7E20FF-7DA6-46B7-AB0E-E6CBFDD072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6BE624B6-B9F4-4C3F-9F6E-2182D90EC5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8710C23B-B5E1-45A6-80F6-55643AC62B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E91671-CBE3-BC84-B9E2-50B20ABEA7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FAB73BC-B049-4115-A692-8D63A059BFB8}" type="slidenum">
              <a:rPr lang="en-US" smtClean="0"/>
              <a:pPr>
                <a:spcAft>
                  <a:spcPts val="600"/>
                </a:spcAft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5961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64" name="Rectangle 96263">
            <a:extLst>
              <a:ext uri="{FF2B5EF4-FFF2-40B4-BE49-F238E27FC236}">
                <a16:creationId xmlns:a16="http://schemas.microsoft.com/office/drawing/2014/main" id="{D2F9B8D9-2A0F-48A2-AD9F-81D8C49703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1672" y="0"/>
            <a:ext cx="7540328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258" name="Rectangle 2"/>
          <p:cNvSpPr>
            <a:spLocks noGrp="1" noChangeArrowheads="1"/>
          </p:cNvSpPr>
          <p:nvPr>
            <p:ph type="title"/>
          </p:nvPr>
        </p:nvSpPr>
        <p:spPr>
          <a:xfrm>
            <a:off x="4900047" y="9143"/>
            <a:ext cx="6730277" cy="950977"/>
          </a:xfrm>
          <a:ln>
            <a:noFill/>
          </a:ln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sz="4400" dirty="0"/>
              <a:t>2. Card Sorting</a:t>
            </a:r>
          </a:p>
        </p:txBody>
      </p:sp>
      <p:pic>
        <p:nvPicPr>
          <p:cNvPr id="3" name="Picture 2" descr="A picture containing timeline">
            <a:extLst>
              <a:ext uri="{FF2B5EF4-FFF2-40B4-BE49-F238E27FC236}">
                <a16:creationId xmlns:a16="http://schemas.microsoft.com/office/drawing/2014/main" id="{32493A8D-F5A3-317D-4FBA-11C2B3E3A0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999" y="2233753"/>
            <a:ext cx="3722101" cy="2400755"/>
          </a:xfrm>
          <a:prstGeom prst="rect">
            <a:avLst/>
          </a:prstGeom>
        </p:spPr>
      </p:pic>
      <p:sp>
        <p:nvSpPr>
          <p:cNvPr id="962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970109" y="1003223"/>
            <a:ext cx="6730276" cy="5168977"/>
          </a:xfrm>
        </p:spPr>
        <p:txBody>
          <a:bodyPr>
            <a:normAutofit lnSpcReduction="10000"/>
          </a:bodyPr>
          <a:lstStyle/>
          <a:p>
            <a:pPr algn="just" eaLnBrk="1" hangingPunct="1">
              <a:defRPr/>
            </a:pPr>
            <a:r>
              <a:rPr lang="en-US" sz="2800" dirty="0"/>
              <a:t>Involves having stakeholders complete a set of cards that include key information about functionality (may include ranking and rationale)</a:t>
            </a:r>
          </a:p>
          <a:p>
            <a:pPr algn="just" eaLnBrk="1" hangingPunct="1">
              <a:defRPr/>
            </a:pPr>
            <a:endParaRPr lang="en-US" sz="2800" dirty="0"/>
          </a:p>
          <a:p>
            <a:pPr algn="just" eaLnBrk="1" hangingPunct="1">
              <a:defRPr/>
            </a:pPr>
            <a:r>
              <a:rPr lang="en-US" sz="2800" dirty="0"/>
              <a:t>RE then organizes these cards in some manner</a:t>
            </a:r>
          </a:p>
          <a:p>
            <a:pPr algn="just" eaLnBrk="1" hangingPunct="1">
              <a:defRPr/>
            </a:pPr>
            <a:endParaRPr lang="en-US" sz="2800" dirty="0"/>
          </a:p>
          <a:p>
            <a:pPr algn="just" eaLnBrk="1" hangingPunct="1">
              <a:defRPr/>
            </a:pPr>
            <a:r>
              <a:rPr lang="en-US" sz="2800" dirty="0"/>
              <a:t>The sorted cards can be used as an input to the process to develop CRC (capability, responsibility, class) cards to determine program classes in the eventual code</a:t>
            </a:r>
          </a:p>
          <a:p>
            <a:pPr eaLnBrk="1" hangingPunct="1">
              <a:defRPr/>
            </a:pPr>
            <a:endParaRPr lang="en-US" sz="2300" dirty="0"/>
          </a:p>
          <a:p>
            <a:pPr eaLnBrk="1" hangingPunct="1">
              <a:defRPr/>
            </a:pPr>
            <a:endParaRPr lang="en-US" sz="2300" dirty="0"/>
          </a:p>
        </p:txBody>
      </p:sp>
      <p:grpSp>
        <p:nvGrpSpPr>
          <p:cNvPr id="96266" name="Group 96265">
            <a:extLst>
              <a:ext uri="{FF2B5EF4-FFF2-40B4-BE49-F238E27FC236}">
                <a16:creationId xmlns:a16="http://schemas.microsoft.com/office/drawing/2014/main" id="{0F7E20FF-7DA6-46B7-AB0E-E6CBFDD072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6267" name="Oval 96266">
              <a:extLst>
                <a:ext uri="{FF2B5EF4-FFF2-40B4-BE49-F238E27FC236}">
                  <a16:creationId xmlns:a16="http://schemas.microsoft.com/office/drawing/2014/main" id="{6BE624B6-B9F4-4C3F-9F6E-2182D90EC5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96268" name="Oval 96267">
              <a:extLst>
                <a:ext uri="{FF2B5EF4-FFF2-40B4-BE49-F238E27FC236}">
                  <a16:creationId xmlns:a16="http://schemas.microsoft.com/office/drawing/2014/main" id="{8710C23B-B5E1-45A6-80F6-55643AC62B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defRPr/>
            </a:pPr>
            <a:fld id="{28ADD7DE-71B0-44FB-A3AD-48DD026A3651}" type="slidenum">
              <a:rPr lang="en-US"/>
              <a:pPr>
                <a:spcAft>
                  <a:spcPts val="600"/>
                </a:spcAft>
                <a:defRPr/>
              </a:pPr>
              <a:t>21</a:t>
            </a:fld>
            <a:endParaRPr lang="en-US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39A4715-C193-402A-BBDC-A103DC50E849}" type="slidenum">
              <a:rPr lang="en-US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149506" name="Rectangle 2"/>
          <p:cNvSpPr>
            <a:spLocks noGrp="1" noChangeArrowheads="1"/>
          </p:cNvSpPr>
          <p:nvPr>
            <p:ph type="title"/>
          </p:nvPr>
        </p:nvSpPr>
        <p:spPr>
          <a:xfrm>
            <a:off x="488322" y="120915"/>
            <a:ext cx="11341728" cy="1325563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dirty="0"/>
              <a:t>2. Card Sorting (Point of sale system)</a:t>
            </a:r>
          </a:p>
        </p:txBody>
      </p:sp>
      <p:grpSp>
        <p:nvGrpSpPr>
          <p:cNvPr id="16389" name="Group 7"/>
          <p:cNvGrpSpPr>
            <a:grpSpLocks/>
          </p:cNvGrpSpPr>
          <p:nvPr/>
        </p:nvGrpSpPr>
        <p:grpSpPr bwMode="auto">
          <a:xfrm rot="-1731467">
            <a:off x="2286000" y="1981200"/>
            <a:ext cx="3048000" cy="1524000"/>
            <a:chOff x="480" y="1248"/>
            <a:chExt cx="1920" cy="960"/>
          </a:xfrm>
        </p:grpSpPr>
        <p:sp>
          <p:nvSpPr>
            <p:cNvPr id="16402" name="Rectangle 6"/>
            <p:cNvSpPr>
              <a:spLocks noChangeArrowheads="1"/>
            </p:cNvSpPr>
            <p:nvPr/>
          </p:nvSpPr>
          <p:spPr bwMode="auto">
            <a:xfrm>
              <a:off x="480" y="1248"/>
              <a:ext cx="1920" cy="96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6403" name="Text Box 5"/>
            <p:cNvSpPr txBox="1">
              <a:spLocks noChangeArrowheads="1"/>
            </p:cNvSpPr>
            <p:nvPr/>
          </p:nvSpPr>
          <p:spPr bwMode="auto">
            <a:xfrm>
              <a:off x="767" y="1487"/>
              <a:ext cx="1344" cy="6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dirty="0"/>
                <a:t>Identify customer if returning</a:t>
              </a:r>
            </a:p>
            <a:p>
              <a:pPr>
                <a:spcBef>
                  <a:spcPct val="50000"/>
                </a:spcBef>
              </a:pPr>
              <a:r>
                <a:rPr lang="en-US" dirty="0"/>
                <a:t>Priority – High </a:t>
              </a:r>
            </a:p>
          </p:txBody>
        </p:sp>
      </p:grpSp>
      <p:grpSp>
        <p:nvGrpSpPr>
          <p:cNvPr id="16390" name="Group 8"/>
          <p:cNvGrpSpPr>
            <a:grpSpLocks/>
          </p:cNvGrpSpPr>
          <p:nvPr/>
        </p:nvGrpSpPr>
        <p:grpSpPr bwMode="auto">
          <a:xfrm rot="526579">
            <a:off x="7391400" y="1905000"/>
            <a:ext cx="3048000" cy="1524000"/>
            <a:chOff x="480" y="1248"/>
            <a:chExt cx="1920" cy="960"/>
          </a:xfrm>
        </p:grpSpPr>
        <p:sp>
          <p:nvSpPr>
            <p:cNvPr id="16400" name="Rectangle 9"/>
            <p:cNvSpPr>
              <a:spLocks noChangeArrowheads="1"/>
            </p:cNvSpPr>
            <p:nvPr/>
          </p:nvSpPr>
          <p:spPr bwMode="auto">
            <a:xfrm>
              <a:off x="480" y="1248"/>
              <a:ext cx="1920" cy="96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6401" name="Text Box 10"/>
            <p:cNvSpPr txBox="1">
              <a:spLocks noChangeArrowheads="1"/>
            </p:cNvSpPr>
            <p:nvPr/>
          </p:nvSpPr>
          <p:spPr bwMode="auto">
            <a:xfrm>
              <a:off x="766" y="1487"/>
              <a:ext cx="1344" cy="6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dirty="0"/>
                <a:t>Manage customer loyalty feature</a:t>
              </a:r>
            </a:p>
            <a:p>
              <a:pPr>
                <a:spcBef>
                  <a:spcPct val="50000"/>
                </a:spcBef>
              </a:pPr>
              <a:r>
                <a:rPr lang="en-US" dirty="0"/>
                <a:t>Priority – Medium </a:t>
              </a:r>
            </a:p>
          </p:txBody>
        </p:sp>
      </p:grpSp>
      <p:grpSp>
        <p:nvGrpSpPr>
          <p:cNvPr id="16391" name="Group 11"/>
          <p:cNvGrpSpPr>
            <a:grpSpLocks/>
          </p:cNvGrpSpPr>
          <p:nvPr/>
        </p:nvGrpSpPr>
        <p:grpSpPr bwMode="auto">
          <a:xfrm rot="-319066">
            <a:off x="3802063" y="4191000"/>
            <a:ext cx="3048000" cy="1524000"/>
            <a:chOff x="480" y="1248"/>
            <a:chExt cx="1920" cy="960"/>
          </a:xfrm>
        </p:grpSpPr>
        <p:sp>
          <p:nvSpPr>
            <p:cNvPr id="16398" name="Rectangle 12"/>
            <p:cNvSpPr>
              <a:spLocks noChangeArrowheads="1"/>
            </p:cNvSpPr>
            <p:nvPr/>
          </p:nvSpPr>
          <p:spPr bwMode="auto">
            <a:xfrm>
              <a:off x="480" y="1248"/>
              <a:ext cx="1920" cy="96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6399" name="Text Box 13"/>
            <p:cNvSpPr txBox="1">
              <a:spLocks noChangeArrowheads="1"/>
            </p:cNvSpPr>
            <p:nvPr/>
          </p:nvSpPr>
          <p:spPr bwMode="auto">
            <a:xfrm>
              <a:off x="762" y="1483"/>
              <a:ext cx="1344" cy="6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dirty="0"/>
                <a:t>Prepare sales tax reports</a:t>
              </a:r>
            </a:p>
            <a:p>
              <a:pPr>
                <a:spcBef>
                  <a:spcPct val="50000"/>
                </a:spcBef>
              </a:pPr>
              <a:r>
                <a:rPr lang="en-US" dirty="0"/>
                <a:t>Priority – High</a:t>
              </a:r>
            </a:p>
          </p:txBody>
        </p:sp>
      </p:grpSp>
      <p:grpSp>
        <p:nvGrpSpPr>
          <p:cNvPr id="16392" name="Group 14"/>
          <p:cNvGrpSpPr>
            <a:grpSpLocks/>
          </p:cNvGrpSpPr>
          <p:nvPr/>
        </p:nvGrpSpPr>
        <p:grpSpPr bwMode="auto">
          <a:xfrm rot="-223596">
            <a:off x="7086600" y="3581400"/>
            <a:ext cx="3048000" cy="1524000"/>
            <a:chOff x="480" y="1248"/>
            <a:chExt cx="1920" cy="960"/>
          </a:xfrm>
        </p:grpSpPr>
        <p:sp>
          <p:nvSpPr>
            <p:cNvPr id="16396" name="Rectangle 15"/>
            <p:cNvSpPr>
              <a:spLocks noChangeArrowheads="1"/>
            </p:cNvSpPr>
            <p:nvPr/>
          </p:nvSpPr>
          <p:spPr bwMode="auto">
            <a:xfrm>
              <a:off x="480" y="1248"/>
              <a:ext cx="1920" cy="96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6397" name="Text Box 16"/>
            <p:cNvSpPr txBox="1">
              <a:spLocks noChangeArrowheads="1"/>
            </p:cNvSpPr>
            <p:nvPr/>
          </p:nvSpPr>
          <p:spPr bwMode="auto">
            <a:xfrm>
              <a:off x="765" y="1486"/>
              <a:ext cx="1344" cy="6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dirty="0"/>
                <a:t>Apply sales tax to non-food items</a:t>
              </a:r>
            </a:p>
            <a:p>
              <a:pPr>
                <a:spcBef>
                  <a:spcPct val="50000"/>
                </a:spcBef>
              </a:pPr>
              <a:r>
                <a:rPr lang="en-US" dirty="0"/>
                <a:t>Priority – Medium </a:t>
              </a:r>
            </a:p>
          </p:txBody>
        </p:sp>
      </p:grpSp>
      <p:grpSp>
        <p:nvGrpSpPr>
          <p:cNvPr id="16393" name="Group 17"/>
          <p:cNvGrpSpPr>
            <a:grpSpLocks/>
          </p:cNvGrpSpPr>
          <p:nvPr/>
        </p:nvGrpSpPr>
        <p:grpSpPr bwMode="auto">
          <a:xfrm rot="-191975">
            <a:off x="4495800" y="1371600"/>
            <a:ext cx="3048000" cy="1524000"/>
            <a:chOff x="480" y="1248"/>
            <a:chExt cx="1920" cy="960"/>
          </a:xfrm>
        </p:grpSpPr>
        <p:sp>
          <p:nvSpPr>
            <p:cNvPr id="16394" name="Rectangle 18"/>
            <p:cNvSpPr>
              <a:spLocks noChangeArrowheads="1"/>
            </p:cNvSpPr>
            <p:nvPr/>
          </p:nvSpPr>
          <p:spPr bwMode="auto">
            <a:xfrm>
              <a:off x="480" y="1248"/>
              <a:ext cx="1920" cy="96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6395" name="Text Box 19"/>
            <p:cNvSpPr txBox="1">
              <a:spLocks noChangeArrowheads="1"/>
            </p:cNvSpPr>
            <p:nvPr/>
          </p:nvSpPr>
          <p:spPr bwMode="auto">
            <a:xfrm>
              <a:off x="767" y="1487"/>
              <a:ext cx="1344" cy="6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dirty="0"/>
                <a:t>Update inventory records</a:t>
              </a:r>
            </a:p>
            <a:p>
              <a:pPr>
                <a:spcBef>
                  <a:spcPct val="50000"/>
                </a:spcBef>
              </a:pPr>
              <a:r>
                <a:rPr lang="en-US" dirty="0"/>
                <a:t>Priority – High </a:t>
              </a:r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351041B-837D-4A99-BCD1-DB01531C0985}" type="slidenum">
              <a:rPr lang="en-US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151554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7144"/>
            <a:ext cx="11563350" cy="1325563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dirty="0"/>
              <a:t>2. Card Sorting (Point of sale system)</a:t>
            </a:r>
          </a:p>
        </p:txBody>
      </p:sp>
      <p:grpSp>
        <p:nvGrpSpPr>
          <p:cNvPr id="17413" name="Group 3"/>
          <p:cNvGrpSpPr>
            <a:grpSpLocks/>
          </p:cNvGrpSpPr>
          <p:nvPr/>
        </p:nvGrpSpPr>
        <p:grpSpPr bwMode="auto">
          <a:xfrm>
            <a:off x="1981200" y="1447800"/>
            <a:ext cx="3048000" cy="1524000"/>
            <a:chOff x="480" y="1248"/>
            <a:chExt cx="1920" cy="960"/>
          </a:xfrm>
        </p:grpSpPr>
        <p:sp>
          <p:nvSpPr>
            <p:cNvPr id="17429" name="Rectangle 4"/>
            <p:cNvSpPr>
              <a:spLocks noChangeArrowheads="1"/>
            </p:cNvSpPr>
            <p:nvPr/>
          </p:nvSpPr>
          <p:spPr bwMode="auto">
            <a:xfrm>
              <a:off x="480" y="1248"/>
              <a:ext cx="1920" cy="96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7430" name="Text Box 5"/>
            <p:cNvSpPr txBox="1">
              <a:spLocks noChangeArrowheads="1"/>
            </p:cNvSpPr>
            <p:nvPr/>
          </p:nvSpPr>
          <p:spPr bwMode="auto">
            <a:xfrm>
              <a:off x="768" y="1488"/>
              <a:ext cx="1344" cy="6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dirty="0"/>
                <a:t>Identify customer if returning</a:t>
              </a:r>
            </a:p>
            <a:p>
              <a:pPr>
                <a:spcBef>
                  <a:spcPct val="50000"/>
                </a:spcBef>
              </a:pPr>
              <a:r>
                <a:rPr lang="en-US" dirty="0"/>
                <a:t>Priority – high </a:t>
              </a:r>
            </a:p>
          </p:txBody>
        </p:sp>
      </p:grpSp>
      <p:grpSp>
        <p:nvGrpSpPr>
          <p:cNvPr id="17414" name="Group 6"/>
          <p:cNvGrpSpPr>
            <a:grpSpLocks/>
          </p:cNvGrpSpPr>
          <p:nvPr/>
        </p:nvGrpSpPr>
        <p:grpSpPr bwMode="auto">
          <a:xfrm>
            <a:off x="2283619" y="2892425"/>
            <a:ext cx="3048000" cy="1524000"/>
            <a:chOff x="480" y="1248"/>
            <a:chExt cx="1920" cy="960"/>
          </a:xfrm>
        </p:grpSpPr>
        <p:sp>
          <p:nvSpPr>
            <p:cNvPr id="17427" name="Rectangle 7"/>
            <p:cNvSpPr>
              <a:spLocks noChangeArrowheads="1"/>
            </p:cNvSpPr>
            <p:nvPr/>
          </p:nvSpPr>
          <p:spPr bwMode="auto">
            <a:xfrm>
              <a:off x="480" y="1248"/>
              <a:ext cx="1920" cy="96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7428" name="Text Box 8"/>
            <p:cNvSpPr txBox="1">
              <a:spLocks noChangeArrowheads="1"/>
            </p:cNvSpPr>
            <p:nvPr/>
          </p:nvSpPr>
          <p:spPr bwMode="auto">
            <a:xfrm>
              <a:off x="766" y="1487"/>
              <a:ext cx="1344" cy="6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dirty="0"/>
                <a:t>Manage customer loyalty feature</a:t>
              </a:r>
            </a:p>
            <a:p>
              <a:pPr>
                <a:spcBef>
                  <a:spcPct val="50000"/>
                </a:spcBef>
              </a:pPr>
              <a:r>
                <a:rPr lang="en-US" dirty="0"/>
                <a:t>Priority – Medium </a:t>
              </a:r>
            </a:p>
          </p:txBody>
        </p:sp>
      </p:grpSp>
      <p:grpSp>
        <p:nvGrpSpPr>
          <p:cNvPr id="17415" name="Group 9"/>
          <p:cNvGrpSpPr>
            <a:grpSpLocks/>
          </p:cNvGrpSpPr>
          <p:nvPr/>
        </p:nvGrpSpPr>
        <p:grpSpPr bwMode="auto">
          <a:xfrm>
            <a:off x="6553200" y="1752600"/>
            <a:ext cx="3048000" cy="1524000"/>
            <a:chOff x="480" y="1248"/>
            <a:chExt cx="1920" cy="960"/>
          </a:xfrm>
        </p:grpSpPr>
        <p:sp>
          <p:nvSpPr>
            <p:cNvPr id="17425" name="Rectangle 10"/>
            <p:cNvSpPr>
              <a:spLocks noChangeArrowheads="1"/>
            </p:cNvSpPr>
            <p:nvPr/>
          </p:nvSpPr>
          <p:spPr bwMode="auto">
            <a:xfrm>
              <a:off x="480" y="1248"/>
              <a:ext cx="1920" cy="96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7426" name="Text Box 11"/>
            <p:cNvSpPr txBox="1">
              <a:spLocks noChangeArrowheads="1"/>
            </p:cNvSpPr>
            <p:nvPr/>
          </p:nvSpPr>
          <p:spPr bwMode="auto">
            <a:xfrm>
              <a:off x="762" y="1483"/>
              <a:ext cx="1344" cy="6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dirty="0"/>
                <a:t>Prepare sales tax reports</a:t>
              </a:r>
            </a:p>
            <a:p>
              <a:pPr>
                <a:spcBef>
                  <a:spcPct val="50000"/>
                </a:spcBef>
              </a:pPr>
              <a:r>
                <a:rPr lang="en-US" dirty="0"/>
                <a:t>Priority – High</a:t>
              </a:r>
            </a:p>
          </p:txBody>
        </p:sp>
      </p:grpSp>
      <p:grpSp>
        <p:nvGrpSpPr>
          <p:cNvPr id="17416" name="Group 12"/>
          <p:cNvGrpSpPr>
            <a:grpSpLocks/>
          </p:cNvGrpSpPr>
          <p:nvPr/>
        </p:nvGrpSpPr>
        <p:grpSpPr bwMode="auto">
          <a:xfrm>
            <a:off x="7662862" y="3175001"/>
            <a:ext cx="3048000" cy="1524000"/>
            <a:chOff x="480" y="1248"/>
            <a:chExt cx="1920" cy="960"/>
          </a:xfrm>
        </p:grpSpPr>
        <p:sp>
          <p:nvSpPr>
            <p:cNvPr id="17423" name="Rectangle 13"/>
            <p:cNvSpPr>
              <a:spLocks noChangeArrowheads="1"/>
            </p:cNvSpPr>
            <p:nvPr/>
          </p:nvSpPr>
          <p:spPr bwMode="auto">
            <a:xfrm>
              <a:off x="480" y="1248"/>
              <a:ext cx="1920" cy="96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7424" name="Text Box 14"/>
            <p:cNvSpPr txBox="1">
              <a:spLocks noChangeArrowheads="1"/>
            </p:cNvSpPr>
            <p:nvPr/>
          </p:nvSpPr>
          <p:spPr bwMode="auto">
            <a:xfrm>
              <a:off x="765" y="1486"/>
              <a:ext cx="1344" cy="6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dirty="0"/>
                <a:t>Apply sales tax to non-food items</a:t>
              </a:r>
            </a:p>
            <a:p>
              <a:pPr>
                <a:spcBef>
                  <a:spcPct val="50000"/>
                </a:spcBef>
              </a:pPr>
              <a:r>
                <a:rPr lang="en-US" dirty="0"/>
                <a:t>Priority – Medium </a:t>
              </a:r>
            </a:p>
          </p:txBody>
        </p:sp>
      </p:grpSp>
      <p:grpSp>
        <p:nvGrpSpPr>
          <p:cNvPr id="17417" name="Group 15"/>
          <p:cNvGrpSpPr>
            <a:grpSpLocks/>
          </p:cNvGrpSpPr>
          <p:nvPr/>
        </p:nvGrpSpPr>
        <p:grpSpPr bwMode="auto">
          <a:xfrm>
            <a:off x="4191000" y="4876800"/>
            <a:ext cx="3048000" cy="1524000"/>
            <a:chOff x="480" y="1248"/>
            <a:chExt cx="1920" cy="960"/>
          </a:xfrm>
        </p:grpSpPr>
        <p:sp>
          <p:nvSpPr>
            <p:cNvPr id="17421" name="Rectangle 16"/>
            <p:cNvSpPr>
              <a:spLocks noChangeArrowheads="1"/>
            </p:cNvSpPr>
            <p:nvPr/>
          </p:nvSpPr>
          <p:spPr bwMode="auto">
            <a:xfrm>
              <a:off x="480" y="1248"/>
              <a:ext cx="1920" cy="96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7422" name="Text Box 17"/>
            <p:cNvSpPr txBox="1">
              <a:spLocks noChangeArrowheads="1"/>
            </p:cNvSpPr>
            <p:nvPr/>
          </p:nvSpPr>
          <p:spPr bwMode="auto">
            <a:xfrm>
              <a:off x="767" y="1487"/>
              <a:ext cx="1344" cy="6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dirty="0"/>
                <a:t>Update inventory records</a:t>
              </a:r>
            </a:p>
            <a:p>
              <a:pPr>
                <a:spcBef>
                  <a:spcPct val="50000"/>
                </a:spcBef>
              </a:pPr>
              <a:r>
                <a:rPr lang="en-US" dirty="0"/>
                <a:t>Priority – High </a:t>
              </a:r>
            </a:p>
          </p:txBody>
        </p:sp>
      </p:grpSp>
      <p:sp>
        <p:nvSpPr>
          <p:cNvPr id="17418" name="Text Box 18"/>
          <p:cNvSpPr txBox="1">
            <a:spLocks noChangeArrowheads="1"/>
          </p:cNvSpPr>
          <p:nvPr/>
        </p:nvSpPr>
        <p:spPr bwMode="auto">
          <a:xfrm>
            <a:off x="4572000" y="4515644"/>
            <a:ext cx="24384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 dirty="0"/>
              <a:t>Inventory features</a:t>
            </a:r>
          </a:p>
        </p:txBody>
      </p:sp>
      <p:sp>
        <p:nvSpPr>
          <p:cNvPr id="17419" name="Text Box 19"/>
          <p:cNvSpPr txBox="1">
            <a:spLocks noChangeArrowheads="1"/>
          </p:cNvSpPr>
          <p:nvPr/>
        </p:nvSpPr>
        <p:spPr bwMode="auto">
          <a:xfrm>
            <a:off x="7162800" y="1295401"/>
            <a:ext cx="26670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 dirty="0"/>
              <a:t>Tax functions</a:t>
            </a:r>
          </a:p>
        </p:txBody>
      </p:sp>
      <p:sp>
        <p:nvSpPr>
          <p:cNvPr id="17420" name="Text Box 20"/>
          <p:cNvSpPr txBox="1">
            <a:spLocks noChangeArrowheads="1"/>
          </p:cNvSpPr>
          <p:nvPr/>
        </p:nvSpPr>
        <p:spPr bwMode="auto">
          <a:xfrm>
            <a:off x="2590800" y="1066801"/>
            <a:ext cx="29718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 dirty="0"/>
              <a:t>Customer management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12" name="Rectangle 98311">
            <a:extLst>
              <a:ext uri="{FF2B5EF4-FFF2-40B4-BE49-F238E27FC236}">
                <a16:creationId xmlns:a16="http://schemas.microsoft.com/office/drawing/2014/main" id="{D2F9B8D9-2A0F-48A2-AD9F-81D8C49703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1672" y="0"/>
            <a:ext cx="7540328" cy="6857999"/>
          </a:xfrm>
          <a:prstGeom prst="rect">
            <a:avLst/>
          </a:prstGeom>
          <a:blipFill dpi="0" rotWithShape="1">
            <a:blip r:embed="rId3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306" name="Rectangle 2"/>
          <p:cNvSpPr>
            <a:spLocks noGrp="1" noChangeArrowheads="1"/>
          </p:cNvSpPr>
          <p:nvPr>
            <p:ph type="title"/>
          </p:nvPr>
        </p:nvSpPr>
        <p:spPr>
          <a:xfrm>
            <a:off x="4970109" y="484632"/>
            <a:ext cx="6730277" cy="1609344"/>
          </a:xfrm>
          <a:ln>
            <a:noFill/>
          </a:ln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sz="4400"/>
              <a:t>3. Domain Analysis</a:t>
            </a:r>
          </a:p>
        </p:txBody>
      </p:sp>
      <p:pic>
        <p:nvPicPr>
          <p:cNvPr id="3" name="Picture 2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7FFA2FAD-14C3-19C4-8BAE-A0A53979323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78" r="21170" b="-2"/>
          <a:stretch/>
        </p:blipFill>
        <p:spPr>
          <a:xfrm>
            <a:off x="633999" y="1573100"/>
            <a:ext cx="3722101" cy="3722061"/>
          </a:xfrm>
          <a:prstGeom prst="rect">
            <a:avLst/>
          </a:prstGeom>
        </p:spPr>
      </p:pic>
      <p:sp>
        <p:nvSpPr>
          <p:cNvPr id="983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900048" y="1807895"/>
            <a:ext cx="7051160" cy="4565473"/>
          </a:xfrm>
        </p:spPr>
        <p:txBody>
          <a:bodyPr>
            <a:normAutofit lnSpcReduction="10000"/>
          </a:bodyPr>
          <a:lstStyle/>
          <a:p>
            <a:pPr eaLnBrk="1" hangingPunct="1">
              <a:defRPr/>
            </a:pPr>
            <a:r>
              <a:rPr lang="en-US" sz="3000" dirty="0"/>
              <a:t>Involves assessing the “landscape” of related and competing applications</a:t>
            </a:r>
          </a:p>
          <a:p>
            <a:pPr eaLnBrk="1" hangingPunct="1">
              <a:defRPr/>
            </a:pPr>
            <a:endParaRPr lang="en-US" sz="3000" dirty="0"/>
          </a:p>
          <a:p>
            <a:pPr eaLnBrk="1" hangingPunct="1">
              <a:defRPr/>
            </a:pPr>
            <a:r>
              <a:rPr lang="en-US" sz="3000" dirty="0"/>
              <a:t>Can be useful in identifying essential functionality and later, missing functionality</a:t>
            </a:r>
          </a:p>
          <a:p>
            <a:pPr eaLnBrk="1" hangingPunct="1">
              <a:defRPr/>
            </a:pPr>
            <a:endParaRPr lang="en-US" sz="3000" dirty="0"/>
          </a:p>
          <a:p>
            <a:pPr eaLnBrk="1" hangingPunct="1">
              <a:defRPr/>
            </a:pPr>
            <a:r>
              <a:rPr lang="en-US" sz="3000" dirty="0"/>
              <a:t>Can be used downstream for identifying reusable components (e.g., open-source elements)</a:t>
            </a:r>
          </a:p>
          <a:p>
            <a:pPr eaLnBrk="1" hangingPunct="1">
              <a:defRPr/>
            </a:pPr>
            <a:endParaRPr lang="en-US" sz="2500" dirty="0"/>
          </a:p>
          <a:p>
            <a:pPr eaLnBrk="1" hangingPunct="1">
              <a:defRPr/>
            </a:pPr>
            <a:endParaRPr lang="en-US" sz="2500" dirty="0"/>
          </a:p>
          <a:p>
            <a:pPr eaLnBrk="1" hangingPunct="1">
              <a:defRPr/>
            </a:pPr>
            <a:endParaRPr lang="en-US" sz="2500" baseline="30000" dirty="0"/>
          </a:p>
          <a:p>
            <a:pPr eaLnBrk="1" hangingPunct="1">
              <a:defRPr/>
            </a:pPr>
            <a:endParaRPr lang="en-US" sz="2500" dirty="0"/>
          </a:p>
        </p:txBody>
      </p:sp>
      <p:grpSp>
        <p:nvGrpSpPr>
          <p:cNvPr id="98314" name="Group 98313">
            <a:extLst>
              <a:ext uri="{FF2B5EF4-FFF2-40B4-BE49-F238E27FC236}">
                <a16:creationId xmlns:a16="http://schemas.microsoft.com/office/drawing/2014/main" id="{0F7E20FF-7DA6-46B7-AB0E-E6CBFDD072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8315" name="Oval 98314">
              <a:extLst>
                <a:ext uri="{FF2B5EF4-FFF2-40B4-BE49-F238E27FC236}">
                  <a16:creationId xmlns:a16="http://schemas.microsoft.com/office/drawing/2014/main" id="{6BE624B6-B9F4-4C3F-9F6E-2182D90EC5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98316" name="Oval 98315">
              <a:extLst>
                <a:ext uri="{FF2B5EF4-FFF2-40B4-BE49-F238E27FC236}">
                  <a16:creationId xmlns:a16="http://schemas.microsoft.com/office/drawing/2014/main" id="{8710C23B-B5E1-45A6-80F6-55643AC62B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defRPr/>
            </a:pPr>
            <a:fld id="{0DEF2669-30DD-4400-9F7E-5FAE070269CB}" type="slidenum">
              <a:rPr lang="en-US" smtClean="0"/>
              <a:pPr>
                <a:spcAft>
                  <a:spcPts val="600"/>
                </a:spcAft>
                <a:defRPr/>
              </a:pPr>
              <a:t>24</a:t>
            </a:fld>
            <a:endParaRPr lang="en-US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/>
          <p:cNvSpPr>
            <a:spLocks noGrp="1" noChangeArrowheads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>
            <a:normAutofit/>
          </a:bodyPr>
          <a:lstStyle/>
          <a:p>
            <a:r>
              <a:rPr lang="en-US" altLang="en-US" dirty="0"/>
              <a:t>4. Designer as Apprentice</a:t>
            </a:r>
          </a:p>
        </p:txBody>
      </p:sp>
      <p:pic>
        <p:nvPicPr>
          <p:cNvPr id="3" name="Picture 2" descr="A person and child working on a table&#10;&#10;Description automatically generated">
            <a:extLst>
              <a:ext uri="{FF2B5EF4-FFF2-40B4-BE49-F238E27FC236}">
                <a16:creationId xmlns:a16="http://schemas.microsoft.com/office/drawing/2014/main" id="{7163AE94-9FEF-5501-BA00-FD5FC117C7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527" r="7236" b="1"/>
          <a:stretch/>
        </p:blipFill>
        <p:spPr>
          <a:xfrm>
            <a:off x="240792" y="2193035"/>
            <a:ext cx="2833712" cy="2312703"/>
          </a:xfrm>
          <a:prstGeom prst="rect">
            <a:avLst/>
          </a:prstGeom>
        </p:spPr>
      </p:pic>
      <p:sp>
        <p:nvSpPr>
          <p:cNvPr id="1034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485322" y="2121408"/>
            <a:ext cx="8465886" cy="405079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/>
              <a:t>“A new computer system changes how its customers work. Designing such a system requires intimate knowledge of customers' work and motives to ensure that the system supports them well. The creation of a new system implicitly means designing the new work practice it will support…The fundamental problem in the relationship between customers and designers is to enable learning: how do designers learn enough about customers' work to design well? </a:t>
            </a:r>
          </a:p>
          <a:p>
            <a:pPr marL="0" indent="0">
              <a:buNone/>
            </a:pPr>
            <a:r>
              <a:rPr lang="en-US" sz="2400"/>
              <a:t>What kind of relationship allows customers to impart deep knowledge about their work?”</a:t>
            </a:r>
          </a:p>
          <a:p>
            <a:pPr algn="ctr">
              <a:buFont typeface="Wingdings" pitchFamily="2" charset="2"/>
              <a:buNone/>
            </a:pPr>
            <a:r>
              <a:rPr lang="en-US" sz="2400"/>
              <a:t>					</a:t>
            </a:r>
          </a:p>
          <a:p>
            <a:pPr algn="ctr">
              <a:buFont typeface="Wingdings" pitchFamily="2" charset="2"/>
              <a:buNone/>
            </a:pPr>
            <a:r>
              <a:rPr lang="en-US" sz="2400"/>
              <a:t>Beyer &amp; Holtzblatt</a:t>
            </a:r>
            <a:endParaRPr lang="en-US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01D7042-35DC-4E17-BC60-C603B1901FE4}" type="slidenum">
              <a:rPr lang="en-US" smtClean="0"/>
              <a:pPr>
                <a:spcAft>
                  <a:spcPts val="600"/>
                </a:spcAft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97602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2"/>
          <p:cNvSpPr>
            <a:spLocks noGrp="1" noChangeArrowheads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>
            <a:normAutofit/>
          </a:bodyPr>
          <a:lstStyle/>
          <a:p>
            <a:r>
              <a:rPr lang="en-US" altLang="en-US" dirty="0"/>
              <a:t>4. Apprenticeship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C4E158C-4699-513A-F368-CA88F07929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527" r="7236" b="1"/>
          <a:stretch/>
        </p:blipFill>
        <p:spPr>
          <a:xfrm>
            <a:off x="1063942" y="2193036"/>
            <a:ext cx="4773168" cy="3980688"/>
          </a:xfrm>
          <a:prstGeom prst="rect">
            <a:avLst/>
          </a:prstGeom>
        </p:spPr>
      </p:pic>
      <p:sp>
        <p:nvSpPr>
          <p:cNvPr id="1054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355080" y="2121408"/>
            <a:ext cx="5596128" cy="405079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The relationship between master craftsman and apprentice stands out as a useful model.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/>
              <a:t>The apprentice learns a skill from the master just as we want the designer to learn about the customers’ work from the customer.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A0EFA27-0C56-4B7A-95CE-EE697357154D}" type="slidenum">
              <a:rPr lang="en-US"/>
              <a:pPr>
                <a:spcAft>
                  <a:spcPts val="600"/>
                </a:spcAft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5071679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2"/>
          <p:cNvSpPr>
            <a:spLocks noGrp="1" noChangeArrowheads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>
            <a:normAutofit/>
          </a:bodyPr>
          <a:lstStyle/>
          <a:p>
            <a:r>
              <a:rPr lang="en-US" altLang="en-US" dirty="0"/>
              <a:t>4. Designer as Apprentice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1EC8410-4A18-7AAF-6467-CB50370179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527" r="7236" b="1"/>
          <a:stretch/>
        </p:blipFill>
        <p:spPr>
          <a:xfrm>
            <a:off x="1063942" y="2193036"/>
            <a:ext cx="4773168" cy="3980688"/>
          </a:xfrm>
          <a:prstGeom prst="rect">
            <a:avLst/>
          </a:prstGeom>
        </p:spPr>
      </p:pic>
      <p:sp>
        <p:nvSpPr>
          <p:cNvPr id="1075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0" y="2144839"/>
            <a:ext cx="5703570" cy="405079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The critical aspects of the relationship are:</a:t>
            </a:r>
          </a:p>
          <a:p>
            <a:endParaRPr lang="en-US" sz="2400" dirty="0"/>
          </a:p>
          <a:p>
            <a:pPr lvl="1"/>
            <a:r>
              <a:rPr lang="en-US" sz="2400" dirty="0"/>
              <a:t>Teaching ability is not needed</a:t>
            </a:r>
          </a:p>
          <a:p>
            <a:pPr lvl="1"/>
            <a:r>
              <a:rPr lang="en-US" sz="2400" dirty="0"/>
              <a:t>Seeing the work reveals what matters</a:t>
            </a:r>
          </a:p>
          <a:p>
            <a:pPr lvl="1"/>
            <a:r>
              <a:rPr lang="en-US" sz="2400" dirty="0"/>
              <a:t>Seeing the work reveals details</a:t>
            </a:r>
          </a:p>
          <a:p>
            <a:pPr lvl="1"/>
            <a:r>
              <a:rPr lang="en-US" sz="2400" dirty="0"/>
              <a:t>Seeing the work reveals structure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C1A8BD4-9986-4479-8AF5-589BE121E1D0}" type="slidenum">
              <a:rPr lang="en-US"/>
              <a:pPr>
                <a:spcAft>
                  <a:spcPts val="600"/>
                </a:spcAft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806191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9576" name="Rectangle 109575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578" name="Rectangle 109577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464119"/>
            <a:ext cx="10222992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09580" name="Rectangle 109579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601952"/>
            <a:ext cx="10222992" cy="1385874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09582" name="Rectangle 109581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2038655"/>
            <a:ext cx="10222992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09570" name="Rectangle 2"/>
          <p:cNvSpPr>
            <a:spLocks noGrp="1" noChangeArrowheads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>
            <a:normAutofit/>
          </a:bodyPr>
          <a:lstStyle/>
          <a:p>
            <a:r>
              <a:rPr lang="en-US" altLang="en-US" dirty="0"/>
              <a:t>4. Designer as Apprentice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DAF9BA5-005A-C97E-336F-0D84BD54B73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025" r="3738" b="3"/>
          <a:stretch/>
        </p:blipFill>
        <p:spPr>
          <a:xfrm>
            <a:off x="362269" y="2265037"/>
            <a:ext cx="5088800" cy="3907158"/>
          </a:xfrm>
          <a:prstGeom prst="rect">
            <a:avLst/>
          </a:prstGeom>
        </p:spPr>
      </p:pic>
      <p:sp>
        <p:nvSpPr>
          <p:cNvPr id="1095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480263" y="2270874"/>
            <a:ext cx="6378662" cy="4128994"/>
          </a:xfrm>
        </p:spPr>
        <p:txBody>
          <a:bodyPr anchor="ctr">
            <a:noAutofit/>
          </a:bodyPr>
          <a:lstStyle/>
          <a:p>
            <a:r>
              <a:rPr lang="en-US" sz="2000" dirty="0"/>
              <a:t>Customers cannot talk about their work effectively but can talk about it as it unfolds.</a:t>
            </a:r>
          </a:p>
          <a:p>
            <a:endParaRPr lang="en-US" sz="2000" dirty="0"/>
          </a:p>
          <a:p>
            <a:r>
              <a:rPr lang="en-US" sz="2000" dirty="0"/>
              <a:t>Don't have to work out the best way to present it, or the motives; they just explain what they’re doing.</a:t>
            </a:r>
          </a:p>
          <a:p>
            <a:endParaRPr lang="en-US" sz="2000" dirty="0"/>
          </a:p>
          <a:p>
            <a:pPr>
              <a:buFont typeface="Wingdings" pitchFamily="2" charset="2"/>
              <a:buNone/>
            </a:pPr>
            <a:r>
              <a:rPr lang="en-US" sz="2000" dirty="0"/>
              <a:t>	“</a:t>
            </a:r>
            <a:r>
              <a:rPr lang="en-US" sz="2000" i="1" dirty="0"/>
              <a:t>I’m scanning each product as it comes down the conveyor belt. If there are multiples of any one product I enter the number of same items, press the # key, then enter the price and press ‘total’...</a:t>
            </a:r>
            <a:r>
              <a:rPr lang="en-US" sz="2000" dirty="0"/>
              <a:t>"</a:t>
            </a:r>
          </a:p>
        </p:txBody>
      </p:sp>
      <p:sp>
        <p:nvSpPr>
          <p:cNvPr id="109584" name="Oval 109583">
            <a:extLst>
              <a:ext uri="{FF2B5EF4-FFF2-40B4-BE49-F238E27FC236}">
                <a16:creationId xmlns:a16="http://schemas.microsoft.com/office/drawing/2014/main" id="{49B7FFA5-14CB-4A4F-9BCC-CA3AA5D9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6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109586" name="Oval 109585">
            <a:extLst>
              <a:ext uri="{FF2B5EF4-FFF2-40B4-BE49-F238E27FC236}">
                <a16:creationId xmlns:a16="http://schemas.microsoft.com/office/drawing/2014/main" id="{04E48745-7512-4EC2-9E20-9092D121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5EA1113B-BE71-4D49-A70C-C3776FB41725}" type="slidenum">
              <a:rPr lang="en-US"/>
              <a:pPr>
                <a:spcAft>
                  <a:spcPts val="600"/>
                </a:spcAft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507315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/>
          <p:cNvSpPr>
            <a:spLocks noGrp="1" noChangeArrowheads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>
            <a:normAutofit/>
          </a:bodyPr>
          <a:lstStyle/>
          <a:p>
            <a:r>
              <a:rPr lang="en-US" altLang="en-US" dirty="0"/>
              <a:t>4. Designer as Apprentice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C79AD7B-7849-9724-9A1E-D309E5C9EE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527" r="7236" b="1"/>
          <a:stretch/>
        </p:blipFill>
        <p:spPr>
          <a:xfrm>
            <a:off x="240792" y="2156460"/>
            <a:ext cx="4773168" cy="3980688"/>
          </a:xfrm>
          <a:prstGeom prst="rect">
            <a:avLst/>
          </a:prstGeom>
        </p:spPr>
      </p:pic>
      <p:sp>
        <p:nvSpPr>
          <p:cNvPr id="1116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013960" y="2121408"/>
            <a:ext cx="6937248" cy="4050792"/>
          </a:xfrm>
        </p:spPr>
        <p:txBody>
          <a:bodyPr>
            <a:noAutofit/>
          </a:bodyPr>
          <a:lstStyle/>
          <a:p>
            <a:r>
              <a:rPr lang="en-US" sz="2200" dirty="0"/>
              <a:t>People are not aware of everything they do and sometimes why they do it.</a:t>
            </a:r>
          </a:p>
          <a:p>
            <a:endParaRPr lang="en-US" sz="2200" dirty="0"/>
          </a:p>
          <a:p>
            <a:r>
              <a:rPr lang="en-US" sz="2200" dirty="0"/>
              <a:t>Some actions are result of years of experience and have subtle reasons; others are habit and no longer have a valid justification.</a:t>
            </a:r>
          </a:p>
          <a:p>
            <a:endParaRPr lang="en-US" sz="2200" dirty="0"/>
          </a:p>
          <a:p>
            <a:r>
              <a:rPr lang="en-US" sz="2200" dirty="0"/>
              <a:t>The presence of an apprentice provides the opportunity for the master (customer) to think about the activities and how they came about.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546B46D8-AF70-4001-B8D9-2ED1DCD7794F}" type="slidenum">
              <a:rPr lang="en-US"/>
              <a:pPr>
                <a:spcAft>
                  <a:spcPts val="600"/>
                </a:spcAft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499098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049A7D3-684C-4C59-A4B6-7B308A6AD3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7B1087B-C592-40E7-B532-60B453A2F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4AE7447-E8F8-4A0F-9E3D-94842BFF88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5981F80-69EE-4E2B-82A8-47FDFD7720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6CE0473-0B07-47EE-A016-EBD87F2C8C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EDD0D1E4-DFCA-4DF0-9D37-571A5F529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EDF3BDB2-0586-430E-811A-74BAFDEE66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88952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21E305B-0351-4E03-8C1B-F23D3A346E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5152" y="928117"/>
            <a:ext cx="6629400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C848660-F9C2-4F86-A218-6AE0FB4CCC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1336" y="1110053"/>
            <a:ext cx="6630506" cy="4580301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6061C6-AFEA-179A-7D10-F2CA66C791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1376" y="1432223"/>
            <a:ext cx="6057144" cy="33579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6800">
                <a:blipFill dpi="0" rotWithShape="1">
                  <a:blip r:embed="rId4"/>
                  <a:srcRect/>
                  <a:tile tx="6350" ty="-127000" sx="65000" sy="64000" flip="none" algn="tl"/>
                </a:blipFill>
              </a:rPr>
              <a:t>What is requirements engineering?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CABD882-B7CE-4433-B509-99205DB70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5152" y="5780565"/>
            <a:ext cx="6629400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9F6A645-6137-4F43-8E88-D91CC337D5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6920" y="5257800"/>
            <a:ext cx="1080904" cy="1080902"/>
            <a:chOff x="9685338" y="4460675"/>
            <a:chExt cx="1080904" cy="1080902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3A2C783A-4EEE-481B-815A-A1BB14F44B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A0186437-0053-4886-B612-804E4DC903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8" name="Graphic 7" descr="Electrician">
            <a:extLst>
              <a:ext uri="{FF2B5EF4-FFF2-40B4-BE49-F238E27FC236}">
                <a16:creationId xmlns:a16="http://schemas.microsoft.com/office/drawing/2014/main" id="{8979276C-4E7D-695A-91F9-17F9C77D638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33915" y="1686320"/>
            <a:ext cx="3416725" cy="341672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2AE685-40C9-F27D-C7F7-81C29D5C0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92056" y="5477256"/>
            <a:ext cx="1193868" cy="64008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4FAB73BC-B049-4115-A692-8D63A059BFB8}" type="slidenum">
              <a:rPr lang="en-US" sz="2800" smtClean="0"/>
              <a:pPr>
                <a:spcAft>
                  <a:spcPts val="600"/>
                </a:spcAft>
              </a:pPr>
              <a:t>3</a:t>
            </a:fld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4879001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2"/>
          <p:cNvSpPr>
            <a:spLocks noGrp="1" noChangeArrowheads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>
            <a:normAutofit/>
          </a:bodyPr>
          <a:lstStyle/>
          <a:p>
            <a:r>
              <a:rPr lang="en-US" altLang="en-US" dirty="0"/>
              <a:t>4. Designer as Apprentice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FB8F49F-02C6-0856-A104-F9BFF370B4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527" r="7236" b="1"/>
          <a:stretch/>
        </p:blipFill>
        <p:spPr>
          <a:xfrm>
            <a:off x="178117" y="2156460"/>
            <a:ext cx="4773168" cy="3980688"/>
          </a:xfrm>
          <a:prstGeom prst="rect">
            <a:avLst/>
          </a:prstGeom>
        </p:spPr>
      </p:pic>
      <p:sp>
        <p:nvSpPr>
          <p:cNvPr id="1157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172075" y="2121408"/>
            <a:ext cx="6841808" cy="4050792"/>
          </a:xfrm>
        </p:spPr>
        <p:txBody>
          <a:bodyPr>
            <a:normAutofit/>
          </a:bodyPr>
          <a:lstStyle/>
          <a:p>
            <a:r>
              <a:rPr lang="en-US" sz="2500" dirty="0"/>
              <a:t>Patterns of working are not always obvious to the worker.</a:t>
            </a:r>
          </a:p>
          <a:p>
            <a:endParaRPr lang="en-US" sz="2500" dirty="0"/>
          </a:p>
          <a:p>
            <a:r>
              <a:rPr lang="en-US" sz="2500" dirty="0"/>
              <a:t>An apprentice learns the strategies and techniques of work by observing multiple instances of a task and forming an understanding of how to do it themselves, incorporating the variations.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524F8EED-9B28-4194-8CA4-FEAE2F63145A}" type="slidenum">
              <a:rPr lang="en-US" smtClean="0"/>
              <a:pPr>
                <a:spcAft>
                  <a:spcPts val="600"/>
                </a:spcAft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863917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2"/>
          <p:cNvSpPr>
            <a:spLocks noGrp="1" noChangeArrowheads="1"/>
          </p:cNvSpPr>
          <p:nvPr>
            <p:ph type="title"/>
          </p:nvPr>
        </p:nvSpPr>
        <p:spPr>
          <a:xfrm>
            <a:off x="172769" y="-42199"/>
            <a:ext cx="7383639" cy="1198777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sz="4000" dirty="0"/>
              <a:t>5. Ethnographic Observation</a:t>
            </a:r>
          </a:p>
        </p:txBody>
      </p:sp>
      <p:sp>
        <p:nvSpPr>
          <p:cNvPr id="993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5693" y="1318438"/>
            <a:ext cx="7927609" cy="4810650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sz="2700" dirty="0"/>
              <a:t>Based on detailed (at the level of a social scientist) observations of human activity.</a:t>
            </a:r>
          </a:p>
          <a:p>
            <a:pPr eaLnBrk="1" hangingPunct="1">
              <a:defRPr/>
            </a:pPr>
            <a:r>
              <a:rPr lang="en-US" sz="2700" dirty="0"/>
              <a:t>Involves long periods of observation (hence, an objection)</a:t>
            </a:r>
          </a:p>
          <a:p>
            <a:pPr eaLnBrk="1" hangingPunct="1">
              <a:defRPr/>
            </a:pPr>
            <a:r>
              <a:rPr lang="en-US" sz="2700" dirty="0"/>
              <a:t>Direct and indirect evidence is gathered</a:t>
            </a:r>
          </a:p>
          <a:p>
            <a:pPr lvl="1" eaLnBrk="1" hangingPunct="1">
              <a:defRPr/>
            </a:pPr>
            <a:r>
              <a:rPr lang="en-US" sz="2700" dirty="0"/>
              <a:t>The work or activity itself</a:t>
            </a:r>
          </a:p>
          <a:p>
            <a:pPr lvl="1" eaLnBrk="1" hangingPunct="1">
              <a:defRPr/>
            </a:pPr>
            <a:r>
              <a:rPr lang="en-US" sz="2700" dirty="0"/>
              <a:t>Evidence derived from the surroundings that may not be communicated directly</a:t>
            </a:r>
          </a:p>
          <a:p>
            <a:pPr eaLnBrk="1" hangingPunct="1">
              <a:defRPr/>
            </a:pPr>
            <a:r>
              <a:rPr lang="en-US" sz="2700" dirty="0"/>
              <a:t>Designer as Apprentice is a special case of ethnographic approach</a:t>
            </a:r>
          </a:p>
          <a:p>
            <a:pPr eaLnBrk="1" hangingPunct="1">
              <a:defRPr/>
            </a:pPr>
            <a:endParaRPr lang="en-US" baseline="30000" dirty="0"/>
          </a:p>
          <a:p>
            <a:pPr eaLnBrk="1" hangingPunct="1">
              <a:defRPr/>
            </a:pPr>
            <a:endParaRPr lang="en-US" sz="2000" dirty="0"/>
          </a:p>
        </p:txBody>
      </p:sp>
      <p:pic>
        <p:nvPicPr>
          <p:cNvPr id="3" name="Picture 2" descr="Icon">
            <a:extLst>
              <a:ext uri="{FF2B5EF4-FFF2-40B4-BE49-F238E27FC236}">
                <a16:creationId xmlns:a16="http://schemas.microsoft.com/office/drawing/2014/main" id="{14CDEFBE-73EA-B49A-BCBB-ADA3C23E7C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78" r="9527" b="2"/>
          <a:stretch/>
        </p:blipFill>
        <p:spPr>
          <a:xfrm>
            <a:off x="8023303" y="414315"/>
            <a:ext cx="3995928" cy="5571896"/>
          </a:xfrm>
          <a:prstGeom prst="rect">
            <a:avLst/>
          </a:prstGeom>
          <a:effectLst/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defRPr/>
            </a:pPr>
            <a:fld id="{8B24B99E-692D-432B-8CD9-DA52AAE665DF}" type="slidenum">
              <a:rPr lang="en-US"/>
              <a:pPr>
                <a:spcAft>
                  <a:spcPts val="600"/>
                </a:spcAft>
                <a:defRPr/>
              </a:pPr>
              <a:t>31</a:t>
            </a:fld>
            <a:endParaRPr lang="en-US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7228" name="Rectangle 137227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230" name="Rectangle 137229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464119"/>
            <a:ext cx="10222992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37232" name="Rectangle 137231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601952"/>
            <a:ext cx="10222992" cy="1385874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37234" name="Rectangle 137233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2038655"/>
            <a:ext cx="10222992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37218" name="Rectangle 2"/>
          <p:cNvSpPr>
            <a:spLocks noGrp="1" noChangeArrowheads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/>
              <a:t>5. Ethnographic Observation</a:t>
            </a:r>
          </a:p>
        </p:txBody>
      </p:sp>
      <p:pic>
        <p:nvPicPr>
          <p:cNvPr id="3" name="Picture 2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A69481E2-B32F-FF2A-A6E5-421119A236B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72" r="10291" b="1"/>
          <a:stretch/>
        </p:blipFill>
        <p:spPr>
          <a:xfrm>
            <a:off x="121920" y="2320412"/>
            <a:ext cx="3762924" cy="3907158"/>
          </a:xfrm>
          <a:prstGeom prst="rect">
            <a:avLst/>
          </a:prstGeom>
        </p:spPr>
      </p:pic>
      <p:sp>
        <p:nvSpPr>
          <p:cNvPr id="1372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006764" y="2320412"/>
            <a:ext cx="8063316" cy="4317497"/>
          </a:xfrm>
        </p:spPr>
        <p:txBody>
          <a:bodyPr anchor="ctr">
            <a:normAutofit/>
          </a:bodyPr>
          <a:lstStyle/>
          <a:p>
            <a:pPr eaLnBrk="1" hangingPunct="1">
              <a:defRPr/>
            </a:pPr>
            <a:r>
              <a:rPr lang="en-US" sz="2000" dirty="0"/>
              <a:t>Consider gathering requirements for a smart system.</a:t>
            </a:r>
          </a:p>
          <a:p>
            <a:pPr eaLnBrk="1" hangingPunct="1">
              <a:defRPr/>
            </a:pPr>
            <a:r>
              <a:rPr lang="en-US" sz="2000" dirty="0"/>
              <a:t>You spend long periods of time interviewing the customer about what she wants</a:t>
            </a:r>
          </a:p>
          <a:p>
            <a:pPr eaLnBrk="1" hangingPunct="1">
              <a:defRPr/>
            </a:pPr>
            <a:r>
              <a:rPr lang="en-US" sz="2000" dirty="0"/>
              <a:t>You spend time interacting with the customer as she goes about her day and ask questions (“</a:t>
            </a:r>
            <a:r>
              <a:rPr lang="en-US" sz="2000" i="1" dirty="0"/>
              <a:t>why are you running the dishwasher at night, why not in the morning?”)</a:t>
            </a:r>
          </a:p>
          <a:p>
            <a:pPr eaLnBrk="1" hangingPunct="1">
              <a:defRPr/>
            </a:pPr>
            <a:r>
              <a:rPr lang="en-US" sz="2000" dirty="0"/>
              <a:t>You spend long periods of time passively observing the customer “</a:t>
            </a:r>
            <a:r>
              <a:rPr lang="en-US" sz="2000" i="1" dirty="0"/>
              <a:t>in action</a:t>
            </a:r>
            <a:r>
              <a:rPr lang="en-US" sz="2000" dirty="0"/>
              <a:t>” in their current home to get non-verbal clues about her wants and desires</a:t>
            </a:r>
          </a:p>
          <a:p>
            <a:pPr eaLnBrk="1" hangingPunct="1">
              <a:defRPr/>
            </a:pPr>
            <a:r>
              <a:rPr lang="en-US" sz="2000" dirty="0"/>
              <a:t>You gain other information from the home itself – the books on the book shelf, paintings on the wall, furniture styles, evidence of hobbies, signs of wear and tear on various appliances, etc.</a:t>
            </a:r>
          </a:p>
          <a:p>
            <a:pPr eaLnBrk="1" hangingPunct="1">
              <a:defRPr/>
            </a:pPr>
            <a:endParaRPr lang="en-US" sz="1400" dirty="0"/>
          </a:p>
        </p:txBody>
      </p:sp>
      <p:sp>
        <p:nvSpPr>
          <p:cNvPr id="137236" name="Oval 137235">
            <a:extLst>
              <a:ext uri="{FF2B5EF4-FFF2-40B4-BE49-F238E27FC236}">
                <a16:creationId xmlns:a16="http://schemas.microsoft.com/office/drawing/2014/main" id="{49B7FFA5-14CB-4A4F-9BCC-CA3AA5D9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6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137238" name="Oval 137237">
            <a:extLst>
              <a:ext uri="{FF2B5EF4-FFF2-40B4-BE49-F238E27FC236}">
                <a16:creationId xmlns:a16="http://schemas.microsoft.com/office/drawing/2014/main" id="{04E48745-7512-4EC2-9E20-9092D121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defRPr/>
            </a:pPr>
            <a:fld id="{4FA11E4F-B595-4D53-B047-1E89654E2DC6}" type="slidenum">
              <a:rPr lang="en-US"/>
              <a:pPr>
                <a:spcAft>
                  <a:spcPts val="600"/>
                </a:spcAft>
                <a:defRPr/>
              </a:pPr>
              <a:t>32</a:t>
            </a:fld>
            <a:endParaRPr lang="en-US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65" name="Rectangle 100364">
            <a:extLst>
              <a:ext uri="{FF2B5EF4-FFF2-40B4-BE49-F238E27FC236}">
                <a16:creationId xmlns:a16="http://schemas.microsoft.com/office/drawing/2014/main" id="{362E11DD-B54B-4751-9C17-39DAF9EF4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354" name="Rectangle 2"/>
          <p:cNvSpPr>
            <a:spLocks noGrp="1" noChangeArrowheads="1"/>
          </p:cNvSpPr>
          <p:nvPr>
            <p:ph type="title"/>
          </p:nvPr>
        </p:nvSpPr>
        <p:spPr>
          <a:xfrm>
            <a:off x="382280" y="484632"/>
            <a:ext cx="6743844" cy="950977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sz="3800" dirty="0"/>
              <a:t>6. Goal Based Approaches</a:t>
            </a:r>
          </a:p>
        </p:txBody>
      </p:sp>
      <p:sp>
        <p:nvSpPr>
          <p:cNvPr id="100359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382279" y="1557338"/>
            <a:ext cx="6743845" cy="4614862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sz="2800" dirty="0"/>
              <a:t>Start from mission statement and provides lower level goals brought.</a:t>
            </a:r>
          </a:p>
          <a:p>
            <a:pPr eaLnBrk="1" hangingPunct="1">
              <a:defRPr/>
            </a:pPr>
            <a:endParaRPr lang="en-US" sz="2800" dirty="0"/>
          </a:p>
          <a:p>
            <a:pPr eaLnBrk="1" hangingPunct="1">
              <a:defRPr/>
            </a:pPr>
            <a:r>
              <a:rPr lang="en-US" sz="2800" dirty="0"/>
              <a:t>Lower-level goals are then branched out into specific high-level requirements.</a:t>
            </a:r>
          </a:p>
          <a:p>
            <a:pPr eaLnBrk="1" hangingPunct="1">
              <a:defRPr/>
            </a:pPr>
            <a:endParaRPr lang="en-US" sz="2800" dirty="0"/>
          </a:p>
          <a:p>
            <a:pPr eaLnBrk="1" hangingPunct="1">
              <a:defRPr/>
            </a:pPr>
            <a:r>
              <a:rPr lang="en-US" sz="2800" dirty="0"/>
              <a:t>High-level requirements then generate lower-level ones.</a:t>
            </a:r>
          </a:p>
        </p:txBody>
      </p:sp>
      <p:pic>
        <p:nvPicPr>
          <p:cNvPr id="100361" name="Picture 100360" descr="Large skydiving group mid-air">
            <a:extLst>
              <a:ext uri="{FF2B5EF4-FFF2-40B4-BE49-F238E27FC236}">
                <a16:creationId xmlns:a16="http://schemas.microsoft.com/office/drawing/2014/main" id="{6D6E7305-46E3-96F6-59E8-CF20FDF0105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055" r="26887"/>
          <a:stretch/>
        </p:blipFill>
        <p:spPr>
          <a:xfrm>
            <a:off x="7545274" y="10"/>
            <a:ext cx="4646726" cy="6857990"/>
          </a:xfrm>
          <a:prstGeom prst="rect">
            <a:avLst/>
          </a:prstGeom>
        </p:spPr>
      </p:pic>
      <p:grpSp>
        <p:nvGrpSpPr>
          <p:cNvPr id="100367" name="Group 100366">
            <a:extLst>
              <a:ext uri="{FF2B5EF4-FFF2-40B4-BE49-F238E27FC236}">
                <a16:creationId xmlns:a16="http://schemas.microsoft.com/office/drawing/2014/main" id="{B55DE4E1-F219-45A4-96D9-9A86D0E4DB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0368" name="Oval 100367">
              <a:extLst>
                <a:ext uri="{FF2B5EF4-FFF2-40B4-BE49-F238E27FC236}">
                  <a16:creationId xmlns:a16="http://schemas.microsoft.com/office/drawing/2014/main" id="{3601C3FF-4A5D-437C-B3DB-A53B99D308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0369" name="Oval 100368">
              <a:extLst>
                <a:ext uri="{FF2B5EF4-FFF2-40B4-BE49-F238E27FC236}">
                  <a16:creationId xmlns:a16="http://schemas.microsoft.com/office/drawing/2014/main" id="{61B1BDC9-B583-4F65-8FE9-E2CBE71D93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defRPr/>
            </a:pPr>
            <a:fld id="{F07FD8A0-D397-478C-BC2C-FC0CA965EC49}" type="slidenum">
              <a:rPr lang="en-US" smtClean="0"/>
              <a:pPr>
                <a:spcAft>
                  <a:spcPts val="600"/>
                </a:spcAft>
                <a:defRPr/>
              </a:pPr>
              <a:t>33</a:t>
            </a:fld>
            <a:endParaRPr lang="en-US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88" name="Rectangle 152587">
            <a:extLst>
              <a:ext uri="{FF2B5EF4-FFF2-40B4-BE49-F238E27FC236}">
                <a16:creationId xmlns:a16="http://schemas.microsoft.com/office/drawing/2014/main" id="{4DA90C30-B990-4CCA-B584-40F864DA3A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545274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57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30252"/>
            <a:ext cx="7162994" cy="1111095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sz="4800" dirty="0"/>
              <a:t>6. Goal Based Approaches: Baggage Handling System</a:t>
            </a:r>
          </a:p>
        </p:txBody>
      </p:sp>
      <p:sp>
        <p:nvSpPr>
          <p:cNvPr id="1525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2279" y="1371599"/>
            <a:ext cx="6743845" cy="4800601"/>
          </a:xfrm>
        </p:spPr>
        <p:txBody>
          <a:bodyPr>
            <a:noAutofit/>
          </a:bodyPr>
          <a:lstStyle/>
          <a:p>
            <a:pPr eaLnBrk="1" hangingPunct="1">
              <a:defRPr/>
            </a:pPr>
            <a:r>
              <a:rPr lang="en-US" sz="2500" dirty="0"/>
              <a:t>Mission Statement: “To automate all aspects of baggage handling from passenger origin to destination.”</a:t>
            </a:r>
          </a:p>
          <a:p>
            <a:pPr eaLnBrk="1" hangingPunct="1">
              <a:defRPr/>
            </a:pPr>
            <a:endParaRPr lang="en-US" sz="2500" dirty="0"/>
          </a:p>
          <a:p>
            <a:pPr eaLnBrk="1" hangingPunct="1">
              <a:defRPr/>
            </a:pPr>
            <a:r>
              <a:rPr lang="en-US" sz="2500" dirty="0"/>
              <a:t>Goal 1: To completely automate the tracking of baggage from check in to pick up</a:t>
            </a:r>
          </a:p>
          <a:p>
            <a:pPr eaLnBrk="1" hangingPunct="1">
              <a:defRPr/>
            </a:pPr>
            <a:endParaRPr lang="en-US" sz="2500" dirty="0"/>
          </a:p>
          <a:p>
            <a:pPr eaLnBrk="1" hangingPunct="1">
              <a:defRPr/>
            </a:pPr>
            <a:r>
              <a:rPr lang="en-US" sz="2500" dirty="0"/>
              <a:t>Goal 2: To completely automate the routing of baggage from check in counter to plane</a:t>
            </a:r>
          </a:p>
          <a:p>
            <a:pPr eaLnBrk="1" hangingPunct="1">
              <a:defRPr/>
            </a:pPr>
            <a:endParaRPr lang="en-US" sz="2500" dirty="0"/>
          </a:p>
          <a:p>
            <a:pPr eaLnBrk="1" hangingPunct="1">
              <a:defRPr/>
            </a:pPr>
            <a:r>
              <a:rPr lang="en-US" sz="2500" dirty="0"/>
              <a:t>Goal 3: To reduce the amount of lost luggage to .1%...</a:t>
            </a:r>
          </a:p>
        </p:txBody>
      </p:sp>
      <p:pic>
        <p:nvPicPr>
          <p:cNvPr id="152583" name="Graphic 152582" descr="Suitcase">
            <a:extLst>
              <a:ext uri="{FF2B5EF4-FFF2-40B4-BE49-F238E27FC236}">
                <a16:creationId xmlns:a16="http://schemas.microsoft.com/office/drawing/2014/main" id="{2D4DC8E4-1DFA-DA2D-EA3D-52416EEB3D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03460" y="1595727"/>
            <a:ext cx="3369177" cy="3369177"/>
          </a:xfrm>
          <a:prstGeom prst="rect">
            <a:avLst/>
          </a:prstGeom>
        </p:spPr>
      </p:pic>
      <p:grpSp>
        <p:nvGrpSpPr>
          <p:cNvPr id="152590" name="Group 152589">
            <a:extLst>
              <a:ext uri="{FF2B5EF4-FFF2-40B4-BE49-F238E27FC236}">
                <a16:creationId xmlns:a16="http://schemas.microsoft.com/office/drawing/2014/main" id="{D060B936-2771-48DC-842C-14EE9318E3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52591" name="Oval 152590">
              <a:extLst>
                <a:ext uri="{FF2B5EF4-FFF2-40B4-BE49-F238E27FC236}">
                  <a16:creationId xmlns:a16="http://schemas.microsoft.com/office/drawing/2014/main" id="{DB4EC8B4-4BB2-45C2-A68A-28E36AC10E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52592" name="Oval 152591">
              <a:extLst>
                <a:ext uri="{FF2B5EF4-FFF2-40B4-BE49-F238E27FC236}">
                  <a16:creationId xmlns:a16="http://schemas.microsoft.com/office/drawing/2014/main" id="{1431D296-F8F1-41C3-A211-E83E243C51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defRPr/>
            </a:pPr>
            <a:fld id="{99D75514-A691-4EE8-88C0-D6F7FE848FDE}" type="slidenum">
              <a:rPr lang="en-US"/>
              <a:pPr>
                <a:spcAft>
                  <a:spcPts val="600"/>
                </a:spcAft>
                <a:defRPr/>
              </a:pPr>
              <a:t>34</a:t>
            </a:fld>
            <a:endParaRPr lang="en-US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88" name="Rectangle 101387">
            <a:extLst>
              <a:ext uri="{FF2B5EF4-FFF2-40B4-BE49-F238E27FC236}">
                <a16:creationId xmlns:a16="http://schemas.microsoft.com/office/drawing/2014/main" id="{4DA90C30-B990-4CCA-B584-40F864DA3A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545274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title"/>
          </p:nvPr>
        </p:nvSpPr>
        <p:spPr>
          <a:xfrm>
            <a:off x="382280" y="484632"/>
            <a:ext cx="6743844" cy="615298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sz="4800" dirty="0"/>
              <a:t>7. Group Work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-29193" y="1228725"/>
            <a:ext cx="7466314" cy="5428963"/>
          </a:xfrm>
        </p:spPr>
        <p:txBody>
          <a:bodyPr>
            <a:normAutofit fontScale="92500" lnSpcReduction="20000"/>
          </a:bodyPr>
          <a:lstStyle/>
          <a:p>
            <a:pPr eaLnBrk="1" hangingPunct="1">
              <a:defRPr/>
            </a:pPr>
            <a:r>
              <a:rPr lang="en-US" sz="2800" dirty="0"/>
              <a:t>General term for any kind of group meetings</a:t>
            </a:r>
          </a:p>
          <a:p>
            <a:pPr eaLnBrk="1" hangingPunct="1">
              <a:defRPr/>
            </a:pPr>
            <a:endParaRPr lang="en-US" sz="2800" dirty="0"/>
          </a:p>
          <a:p>
            <a:pPr eaLnBrk="1" hangingPunct="1">
              <a:defRPr/>
            </a:pPr>
            <a:r>
              <a:rPr lang="en-US" sz="2800" dirty="0"/>
              <a:t>Difficult to organize and focus the many stakeholders involved</a:t>
            </a:r>
          </a:p>
          <a:p>
            <a:pPr eaLnBrk="1" hangingPunct="1">
              <a:defRPr/>
            </a:pPr>
            <a:endParaRPr lang="en-US" sz="2800" dirty="0"/>
          </a:p>
          <a:p>
            <a:pPr eaLnBrk="1" hangingPunct="1">
              <a:defRPr/>
            </a:pPr>
            <a:r>
              <a:rPr lang="en-US" sz="2800" dirty="0"/>
              <a:t>Problems of openness and candor can occur</a:t>
            </a:r>
          </a:p>
          <a:p>
            <a:pPr eaLnBrk="1" hangingPunct="1">
              <a:defRPr/>
            </a:pPr>
            <a:endParaRPr lang="en-US" sz="2800" dirty="0"/>
          </a:p>
          <a:p>
            <a:pPr eaLnBrk="1" hangingPunct="1">
              <a:defRPr/>
            </a:pPr>
            <a:r>
              <a:rPr lang="en-US" sz="2800" dirty="0"/>
              <a:t>Certain individuals can dominate</a:t>
            </a:r>
          </a:p>
          <a:p>
            <a:pPr eaLnBrk="1" hangingPunct="1">
              <a:defRPr/>
            </a:pPr>
            <a:endParaRPr lang="en-US" sz="2800" dirty="0"/>
          </a:p>
          <a:p>
            <a:pPr eaLnBrk="1" hangingPunct="1">
              <a:defRPr/>
            </a:pPr>
            <a:r>
              <a:rPr lang="en-US" sz="2800" dirty="0"/>
              <a:t>Can lead to feelings of being “left out”</a:t>
            </a:r>
          </a:p>
          <a:p>
            <a:pPr eaLnBrk="1" hangingPunct="1">
              <a:defRPr/>
            </a:pPr>
            <a:endParaRPr lang="en-US" sz="2800" dirty="0"/>
          </a:p>
          <a:p>
            <a:pPr eaLnBrk="1" hangingPunct="1">
              <a:defRPr/>
            </a:pPr>
            <a:r>
              <a:rPr lang="en-US" sz="2800" dirty="0"/>
              <a:t>RE must be very skillful in leading these sessions to avoid such problems</a:t>
            </a:r>
          </a:p>
          <a:p>
            <a:pPr eaLnBrk="1" hangingPunct="1">
              <a:defRPr/>
            </a:pPr>
            <a:endParaRPr lang="en-US" sz="2200" dirty="0"/>
          </a:p>
          <a:p>
            <a:pPr eaLnBrk="1" hangingPunct="1">
              <a:defRPr/>
            </a:pPr>
            <a:endParaRPr lang="en-US" sz="1100" baseline="30000" dirty="0"/>
          </a:p>
          <a:p>
            <a:pPr eaLnBrk="1" hangingPunct="1">
              <a:defRPr/>
            </a:pPr>
            <a:endParaRPr lang="en-US" sz="1100" dirty="0"/>
          </a:p>
        </p:txBody>
      </p:sp>
      <p:pic>
        <p:nvPicPr>
          <p:cNvPr id="101383" name="Graphic 101382" descr="Connections">
            <a:extLst>
              <a:ext uri="{FF2B5EF4-FFF2-40B4-BE49-F238E27FC236}">
                <a16:creationId xmlns:a16="http://schemas.microsoft.com/office/drawing/2014/main" id="{5E4EDD6B-6441-8D29-AA3B-921F7E70AC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03460" y="1595727"/>
            <a:ext cx="3369177" cy="3369177"/>
          </a:xfrm>
          <a:prstGeom prst="rect">
            <a:avLst/>
          </a:prstGeom>
        </p:spPr>
      </p:pic>
      <p:grpSp>
        <p:nvGrpSpPr>
          <p:cNvPr id="101390" name="Group 101389">
            <a:extLst>
              <a:ext uri="{FF2B5EF4-FFF2-40B4-BE49-F238E27FC236}">
                <a16:creationId xmlns:a16="http://schemas.microsoft.com/office/drawing/2014/main" id="{D060B936-2771-48DC-842C-14EE9318E3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1391" name="Oval 101390">
              <a:extLst>
                <a:ext uri="{FF2B5EF4-FFF2-40B4-BE49-F238E27FC236}">
                  <a16:creationId xmlns:a16="http://schemas.microsoft.com/office/drawing/2014/main" id="{DB4EC8B4-4BB2-45C2-A68A-28E36AC10E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1392" name="Oval 101391">
              <a:extLst>
                <a:ext uri="{FF2B5EF4-FFF2-40B4-BE49-F238E27FC236}">
                  <a16:creationId xmlns:a16="http://schemas.microsoft.com/office/drawing/2014/main" id="{1431D296-F8F1-41C3-A211-E83E243C51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  <a:prstGeom prst="ellipse">
            <a:avLst/>
          </a:prstGeo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defRPr/>
            </a:pPr>
            <a:fld id="{458DFEAA-CB06-441B-8995-685E4695A05C}" type="slidenum">
              <a:rPr lang="en-US" sz="1200"/>
              <a:pPr>
                <a:lnSpc>
                  <a:spcPct val="90000"/>
                </a:lnSpc>
                <a:spcAft>
                  <a:spcPts val="600"/>
                </a:spcAft>
                <a:defRPr/>
              </a:pPr>
              <a:t>35</a:t>
            </a:fld>
            <a:endParaRPr lang="en-US" sz="120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2"/>
          <p:cNvSpPr>
            <a:spLocks noGrp="1" noChangeArrowheads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sz="3600" dirty="0"/>
              <a:t>8. Interviews</a:t>
            </a:r>
            <a:br>
              <a:rPr lang="en-US" sz="3600" dirty="0"/>
            </a:br>
            <a:endParaRPr lang="en-US" sz="3600" dirty="0"/>
          </a:p>
        </p:txBody>
      </p:sp>
      <p:sp>
        <p:nvSpPr>
          <p:cNvPr id="1024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80754" y="1180214"/>
            <a:ext cx="7951564" cy="5805377"/>
          </a:xfrm>
        </p:spPr>
        <p:txBody>
          <a:bodyPr>
            <a:normAutofit lnSpcReduction="10000"/>
          </a:bodyPr>
          <a:lstStyle/>
          <a:p>
            <a:pPr algn="just" eaLnBrk="1" hangingPunct="1">
              <a:defRPr/>
            </a:pPr>
            <a:r>
              <a:rPr lang="en-US" sz="2600" dirty="0"/>
              <a:t>Obvious and easy to use technique</a:t>
            </a:r>
          </a:p>
          <a:p>
            <a:pPr algn="just" eaLnBrk="1" hangingPunct="1">
              <a:defRPr/>
            </a:pPr>
            <a:endParaRPr lang="en-US" sz="2600" dirty="0"/>
          </a:p>
          <a:p>
            <a:pPr algn="just" eaLnBrk="1" hangingPunct="1">
              <a:defRPr/>
            </a:pPr>
            <a:r>
              <a:rPr lang="en-US" sz="2600" dirty="0"/>
              <a:t>Three kinds of  interviews exist</a:t>
            </a:r>
          </a:p>
          <a:p>
            <a:pPr lvl="1" algn="just" eaLnBrk="1" hangingPunct="1">
              <a:defRPr/>
            </a:pPr>
            <a:r>
              <a:rPr lang="en-US" sz="2600" b="1" dirty="0">
                <a:solidFill>
                  <a:srgbClr val="FF0000"/>
                </a:solidFill>
              </a:rPr>
              <a:t>Unstructured</a:t>
            </a:r>
            <a:r>
              <a:rPr lang="en-US" sz="2600" dirty="0"/>
              <a:t> – conversational, can be hit-or-miss based on skill of interviewer</a:t>
            </a:r>
          </a:p>
          <a:p>
            <a:pPr lvl="1" algn="just" eaLnBrk="1" hangingPunct="1">
              <a:defRPr/>
            </a:pPr>
            <a:r>
              <a:rPr lang="en-US" sz="2600" b="1" dirty="0">
                <a:solidFill>
                  <a:srgbClr val="FF0000"/>
                </a:solidFill>
              </a:rPr>
              <a:t>Structured</a:t>
            </a:r>
            <a:r>
              <a:rPr lang="en-US" sz="2600" b="1" dirty="0"/>
              <a:t> </a:t>
            </a:r>
            <a:r>
              <a:rPr lang="en-US" sz="2600" dirty="0"/>
              <a:t>– uses pre-defined questions that have been rigorously planned</a:t>
            </a:r>
          </a:p>
          <a:p>
            <a:pPr lvl="1" algn="just" eaLnBrk="1" hangingPunct="1">
              <a:defRPr/>
            </a:pPr>
            <a:r>
              <a:rPr lang="en-US" sz="2600" b="1" dirty="0">
                <a:solidFill>
                  <a:srgbClr val="FF0000"/>
                </a:solidFill>
              </a:rPr>
              <a:t>Semi-structured</a:t>
            </a:r>
            <a:r>
              <a:rPr lang="en-US" sz="2600" dirty="0"/>
              <a:t> – uses combination of the above</a:t>
            </a:r>
          </a:p>
          <a:p>
            <a:pPr marL="457200" lvl="1" indent="0" algn="just" eaLnBrk="1" hangingPunct="1">
              <a:buNone/>
              <a:defRPr/>
            </a:pPr>
            <a:endParaRPr lang="en-US" sz="2600" dirty="0"/>
          </a:p>
          <a:p>
            <a:pPr algn="just" eaLnBrk="1" hangingPunct="1">
              <a:defRPr/>
            </a:pPr>
            <a:r>
              <a:rPr lang="en-US" sz="2600" dirty="0"/>
              <a:t>Care must be taken to ensure all of the right questions are asked</a:t>
            </a:r>
          </a:p>
          <a:p>
            <a:pPr algn="just" eaLnBrk="1" hangingPunct="1">
              <a:defRPr/>
            </a:pPr>
            <a:endParaRPr lang="en-US" sz="2600" dirty="0"/>
          </a:p>
          <a:p>
            <a:pPr algn="just" eaLnBrk="1" hangingPunct="1">
              <a:defRPr/>
            </a:pPr>
            <a:r>
              <a:rPr lang="en-US" sz="2600" dirty="0"/>
              <a:t>Templates are very helpful when in employed with interviewing</a:t>
            </a:r>
          </a:p>
          <a:p>
            <a:pPr lvl="1" algn="just" eaLnBrk="1" hangingPunct="1">
              <a:defRPr/>
            </a:pPr>
            <a:endParaRPr lang="en-US" sz="2000" dirty="0"/>
          </a:p>
          <a:p>
            <a:pPr algn="just" eaLnBrk="1" hangingPunct="1">
              <a:defRPr/>
            </a:pPr>
            <a:endParaRPr lang="en-US" sz="2000" dirty="0"/>
          </a:p>
          <a:p>
            <a:pPr algn="just" eaLnBrk="1" hangingPunct="1">
              <a:defRPr/>
            </a:pPr>
            <a:endParaRPr lang="en-US" sz="2000" baseline="30000" dirty="0"/>
          </a:p>
          <a:p>
            <a:pPr algn="just" eaLnBrk="1" hangingPunct="1">
              <a:defRPr/>
            </a:pPr>
            <a:endParaRPr lang="en-US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8171437-C578-7B75-CD7F-922B7E5B9B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2318" y="1782981"/>
            <a:ext cx="3416214" cy="2873239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805333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defRPr/>
            </a:pPr>
            <a:fld id="{1F6C37C3-347A-4D30-B76A-C2B563F18CF2}" type="slidenum">
              <a:rPr lang="en-US" smtClean="0"/>
              <a:pPr>
                <a:spcAft>
                  <a:spcPts val="600"/>
                </a:spcAft>
                <a:defRPr/>
              </a:pPr>
              <a:t>36</a:t>
            </a:fld>
            <a:endParaRPr lang="en-US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8250" name="Rectangle 138249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252" name="Rectangle 138251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464119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38254" name="Rectangle 138253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601952"/>
            <a:ext cx="10222992" cy="1385874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38256" name="Rectangle 138255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2038655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38242" name="Rectangle 2"/>
          <p:cNvSpPr>
            <a:spLocks noGrp="1" noChangeArrowheads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sz="4500" dirty="0"/>
              <a:t>8. INTERVIEWS: Sample Questions</a:t>
            </a:r>
          </a:p>
        </p:txBody>
      </p:sp>
      <p:sp>
        <p:nvSpPr>
          <p:cNvPr id="1382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71514" y="2320412"/>
            <a:ext cx="10944224" cy="3851787"/>
          </a:xfrm>
        </p:spPr>
        <p:txBody>
          <a:bodyPr anchor="ctr">
            <a:normAutofit/>
          </a:bodyPr>
          <a:lstStyle/>
          <a:p>
            <a:pPr eaLnBrk="1" hangingPunct="1">
              <a:defRPr/>
            </a:pPr>
            <a:r>
              <a:rPr lang="en-US" sz="3000" dirty="0"/>
              <a:t>Name an essential feature of the system? Why is this feature important?</a:t>
            </a:r>
          </a:p>
          <a:p>
            <a:pPr eaLnBrk="1" hangingPunct="1">
              <a:defRPr/>
            </a:pPr>
            <a:r>
              <a:rPr lang="en-US" sz="3000" dirty="0"/>
              <a:t>How important is this feature with respect to other features?</a:t>
            </a:r>
          </a:p>
          <a:p>
            <a:pPr eaLnBrk="1" hangingPunct="1">
              <a:defRPr/>
            </a:pPr>
            <a:r>
              <a:rPr lang="en-US" sz="3000" dirty="0"/>
              <a:t>What other features are dependent of this feature?</a:t>
            </a:r>
          </a:p>
          <a:p>
            <a:pPr eaLnBrk="1" hangingPunct="1">
              <a:defRPr/>
            </a:pPr>
            <a:r>
              <a:rPr lang="en-US" sz="3000" dirty="0"/>
              <a:t>What other features must be independent of this feature?</a:t>
            </a:r>
          </a:p>
          <a:p>
            <a:pPr eaLnBrk="1" hangingPunct="1">
              <a:defRPr/>
            </a:pPr>
            <a:r>
              <a:rPr lang="en-US" sz="3000" dirty="0"/>
              <a:t>What other observations can you make about this feature?</a:t>
            </a:r>
          </a:p>
        </p:txBody>
      </p:sp>
      <p:sp>
        <p:nvSpPr>
          <p:cNvPr id="138258" name="Oval 138257">
            <a:extLst>
              <a:ext uri="{FF2B5EF4-FFF2-40B4-BE49-F238E27FC236}">
                <a16:creationId xmlns:a16="http://schemas.microsoft.com/office/drawing/2014/main" id="{49B7FFA5-14CB-4A4F-9BCC-CA3AA5D9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138260" name="Oval 138259">
            <a:extLst>
              <a:ext uri="{FF2B5EF4-FFF2-40B4-BE49-F238E27FC236}">
                <a16:creationId xmlns:a16="http://schemas.microsoft.com/office/drawing/2014/main" id="{04E48745-7512-4EC2-9E20-9092D121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defRPr/>
            </a:pPr>
            <a:fld id="{759FD72B-C5C4-42CA-B91D-859E2ACD5044}" type="slidenum">
              <a:rPr lang="en-US"/>
              <a:pPr>
                <a:spcAft>
                  <a:spcPts val="600"/>
                </a:spcAft>
                <a:defRPr/>
              </a:pPr>
              <a:t>37</a:t>
            </a:fld>
            <a:endParaRPr lang="en-US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432" name="Rectangle 103431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434" name="Rectangle 103433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464119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03436" name="Rectangle 103435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601952"/>
            <a:ext cx="10222992" cy="1385874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03438" name="Rectangle 103437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2038655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03426" name="Rectangle 2"/>
          <p:cNvSpPr>
            <a:spLocks noGrp="1" noChangeArrowheads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dirty="0"/>
              <a:t>9. Introspection</a:t>
            </a:r>
            <a:br>
              <a:rPr lang="en-US" dirty="0"/>
            </a:b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54D3F44-DDFD-B919-B158-53447A94803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694" r="7299"/>
          <a:stretch/>
        </p:blipFill>
        <p:spPr>
          <a:xfrm>
            <a:off x="370357" y="3007987"/>
            <a:ext cx="2507529" cy="2473626"/>
          </a:xfrm>
          <a:prstGeom prst="rect">
            <a:avLst/>
          </a:prstGeom>
        </p:spPr>
      </p:pic>
      <p:sp>
        <p:nvSpPr>
          <p:cNvPr id="1034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48243" y="2496572"/>
            <a:ext cx="8573400" cy="4190309"/>
          </a:xfrm>
        </p:spPr>
        <p:txBody>
          <a:bodyPr anchor="ctr">
            <a:normAutofit fontScale="92500" lnSpcReduction="20000"/>
          </a:bodyPr>
          <a:lstStyle/>
          <a:p>
            <a:pPr eaLnBrk="1" hangingPunct="1">
              <a:defRPr/>
            </a:pPr>
            <a:r>
              <a:rPr lang="en-US" sz="3000" dirty="0"/>
              <a:t>RE develops requirements based on what he “thinks” the customer wants</a:t>
            </a:r>
          </a:p>
          <a:p>
            <a:pPr marL="0" indent="0" eaLnBrk="1" hangingPunct="1">
              <a:buNone/>
              <a:defRPr/>
            </a:pPr>
            <a:endParaRPr lang="en-US" sz="3000" dirty="0"/>
          </a:p>
          <a:p>
            <a:pPr eaLnBrk="1" hangingPunct="1">
              <a:defRPr/>
            </a:pPr>
            <a:r>
              <a:rPr lang="en-US" sz="3000" dirty="0"/>
              <a:t>Think of : Building a “Chess Game”</a:t>
            </a:r>
          </a:p>
          <a:p>
            <a:pPr eaLnBrk="1" hangingPunct="1">
              <a:defRPr/>
            </a:pPr>
            <a:endParaRPr lang="en-US" sz="3000" dirty="0"/>
          </a:p>
          <a:p>
            <a:pPr eaLnBrk="1" hangingPunct="1">
              <a:defRPr/>
            </a:pPr>
            <a:r>
              <a:rPr lang="en-US" sz="3000" dirty="0"/>
              <a:t>Useful when the RE’s domain knowledge far exceeds the customers’</a:t>
            </a:r>
          </a:p>
          <a:p>
            <a:pPr eaLnBrk="1" hangingPunct="1">
              <a:defRPr/>
            </a:pPr>
            <a:endParaRPr lang="en-US" sz="3000" dirty="0"/>
          </a:p>
          <a:p>
            <a:pPr eaLnBrk="1" hangingPunct="1">
              <a:defRPr/>
            </a:pPr>
            <a:r>
              <a:rPr lang="en-US" sz="3000" dirty="0"/>
              <a:t>Introspection is probably to be avoided in cases where the customer has experience in the domain</a:t>
            </a:r>
          </a:p>
          <a:p>
            <a:pPr eaLnBrk="1" hangingPunct="1">
              <a:defRPr/>
            </a:pPr>
            <a:endParaRPr lang="en-US" sz="2000" baseline="30000" dirty="0"/>
          </a:p>
          <a:p>
            <a:pPr eaLnBrk="1" hangingPunct="1">
              <a:defRPr/>
            </a:pPr>
            <a:endParaRPr lang="en-US" sz="2000" dirty="0"/>
          </a:p>
        </p:txBody>
      </p:sp>
      <p:sp>
        <p:nvSpPr>
          <p:cNvPr id="103440" name="Oval 103439">
            <a:extLst>
              <a:ext uri="{FF2B5EF4-FFF2-40B4-BE49-F238E27FC236}">
                <a16:creationId xmlns:a16="http://schemas.microsoft.com/office/drawing/2014/main" id="{49B7FFA5-14CB-4A4F-9BCC-CA3AA5D9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5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103442" name="Oval 103441">
            <a:extLst>
              <a:ext uri="{FF2B5EF4-FFF2-40B4-BE49-F238E27FC236}">
                <a16:creationId xmlns:a16="http://schemas.microsoft.com/office/drawing/2014/main" id="{04E48745-7512-4EC2-9E20-9092D121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defRPr/>
            </a:pPr>
            <a:fld id="{001F94B2-123B-401C-A35E-770CA2EC6852}" type="slidenum">
              <a:rPr lang="en-US"/>
              <a:pPr>
                <a:spcAft>
                  <a:spcPts val="600"/>
                </a:spcAft>
                <a:defRPr/>
              </a:pPr>
              <a:t>38</a:t>
            </a:fld>
            <a:endParaRPr lang="en-US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456" name="Rectangle 104455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458" name="Rectangle 104457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464119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04460" name="Rectangle 104459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601952"/>
            <a:ext cx="10222992" cy="1385874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04462" name="Rectangle 104461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2038655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04450" name="Rectangle 2"/>
          <p:cNvSpPr>
            <a:spLocks noGrp="1" noChangeArrowheads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dirty="0"/>
              <a:t>10. Laddering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EAD83F-ADFC-153C-42E8-D6483B83A4D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3550" r="-2" b="29038"/>
          <a:stretch/>
        </p:blipFill>
        <p:spPr>
          <a:xfrm>
            <a:off x="0" y="2548188"/>
            <a:ext cx="5088800" cy="3907158"/>
          </a:xfrm>
          <a:prstGeom prst="rect">
            <a:avLst/>
          </a:prstGeom>
        </p:spPr>
      </p:pic>
      <p:sp>
        <p:nvSpPr>
          <p:cNvPr id="1044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486276" y="2320412"/>
            <a:ext cx="7464932" cy="3851787"/>
          </a:xfrm>
        </p:spPr>
        <p:txBody>
          <a:bodyPr anchor="ctr">
            <a:noAutofit/>
          </a:bodyPr>
          <a:lstStyle/>
          <a:p>
            <a:pPr eaLnBrk="1" hangingPunct="1">
              <a:defRPr/>
            </a:pPr>
            <a:endParaRPr lang="en-US" sz="3200" baseline="30000" dirty="0"/>
          </a:p>
          <a:p>
            <a:pPr eaLnBrk="1" hangingPunct="1">
              <a:defRPr/>
            </a:pPr>
            <a:r>
              <a:rPr lang="en-US" sz="3200" dirty="0"/>
              <a:t>Uses short prompting questions (“probes”) to elicit requirements</a:t>
            </a:r>
          </a:p>
          <a:p>
            <a:pPr eaLnBrk="1" hangingPunct="1">
              <a:defRPr/>
            </a:pPr>
            <a:r>
              <a:rPr lang="en-US" sz="3200" dirty="0"/>
              <a:t>Follow up questions dig deeper below the surface</a:t>
            </a:r>
          </a:p>
          <a:p>
            <a:pPr eaLnBrk="1" hangingPunct="1">
              <a:defRPr/>
            </a:pPr>
            <a:r>
              <a:rPr lang="en-US" sz="3200" dirty="0"/>
              <a:t>Assumes that information can be arranged in a hierarchical fashion</a:t>
            </a:r>
          </a:p>
          <a:p>
            <a:pPr eaLnBrk="1" hangingPunct="1">
              <a:defRPr/>
            </a:pPr>
            <a:r>
              <a:rPr lang="en-US" sz="3200" dirty="0"/>
              <a:t>Resultant information is then organized in some kind of tree structure</a:t>
            </a:r>
          </a:p>
        </p:txBody>
      </p:sp>
      <p:sp>
        <p:nvSpPr>
          <p:cNvPr id="104464" name="Oval 104463">
            <a:extLst>
              <a:ext uri="{FF2B5EF4-FFF2-40B4-BE49-F238E27FC236}">
                <a16:creationId xmlns:a16="http://schemas.microsoft.com/office/drawing/2014/main" id="{49B7FFA5-14CB-4A4F-9BCC-CA3AA5D9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5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104466" name="Oval 104465">
            <a:extLst>
              <a:ext uri="{FF2B5EF4-FFF2-40B4-BE49-F238E27FC236}">
                <a16:creationId xmlns:a16="http://schemas.microsoft.com/office/drawing/2014/main" id="{04E48745-7512-4EC2-9E20-9092D121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defRPr/>
            </a:pPr>
            <a:fld id="{6EBE1A29-30AE-49B7-BE21-41677E3F42DC}" type="slidenum">
              <a:rPr lang="en-US" smtClean="0"/>
              <a:pPr>
                <a:spcAft>
                  <a:spcPts val="600"/>
                </a:spcAft>
                <a:defRPr/>
              </a:pPr>
              <a:t>39</a:t>
            </a:fld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2044CF11-68CA-43B4-9384-CA6D8F7ACF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" b="2155"/>
          <a:stretch/>
        </p:blipFill>
        <p:spPr>
          <a:xfrm>
            <a:off x="606971" y="-1"/>
            <a:ext cx="11585029" cy="6857999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A115B02-DCE5-1B08-4903-FDE2E34363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FCAC1-D75D-4C3A-9A21-72C51CA78B1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55337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3608" name="Rectangle 153607">
            <a:extLst>
              <a:ext uri="{FF2B5EF4-FFF2-40B4-BE49-F238E27FC236}">
                <a16:creationId xmlns:a16="http://schemas.microsoft.com/office/drawing/2014/main" id="{3C06EAFD-0C69-4B3B-BEA7-E7E11DDF9C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610" name="Rectangle 153609">
            <a:extLst>
              <a:ext uri="{FF2B5EF4-FFF2-40B4-BE49-F238E27FC236}">
                <a16:creationId xmlns:a16="http://schemas.microsoft.com/office/drawing/2014/main" id="{A4066C89-42FB-4624-9AFE-3A31B36491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44" y="0"/>
            <a:ext cx="4648169" cy="6858000"/>
          </a:xfrm>
          <a:prstGeom prst="rect">
            <a:avLst/>
          </a:prstGeom>
          <a:blipFill dpi="0" rotWithShape="1"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  <a14:imgEffect>
                        <a14:brightnessContrast bright="-40000" contrast="40000"/>
                      </a14:imgEffect>
                    </a14:imgLayer>
                  </a14:imgProps>
                </a:ext>
              </a:extLst>
            </a:blip>
            <a:srcRect/>
            <a:tile tx="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 defTabSz="914400"/>
            <a:endParaRPr lang="en-US" sz="2000" kern="0">
              <a:solidFill>
                <a:prstClr val="white"/>
              </a:solidFill>
              <a:latin typeface="Rockwell Extra Bold" pitchFamily="18" charset="0"/>
            </a:endParaRPr>
          </a:p>
        </p:txBody>
      </p:sp>
      <p:sp>
        <p:nvSpPr>
          <p:cNvPr id="153602" name="Rectangle 2"/>
          <p:cNvSpPr>
            <a:spLocks noGrp="1" noChangeArrowheads="1"/>
          </p:cNvSpPr>
          <p:nvPr>
            <p:ph type="title"/>
          </p:nvPr>
        </p:nvSpPr>
        <p:spPr>
          <a:xfrm>
            <a:off x="643468" y="643466"/>
            <a:ext cx="3686312" cy="5528734"/>
          </a:xfrm>
        </p:spPr>
        <p:txBody>
          <a:bodyPr>
            <a:normAutofit/>
          </a:bodyPr>
          <a:lstStyle/>
          <a:p>
            <a:pPr algn="ctr" eaLnBrk="1" hangingPunct="1">
              <a:defRPr/>
            </a:pPr>
            <a:r>
              <a:rPr lang="en-US" sz="4800" dirty="0">
                <a:solidFill>
                  <a:srgbClr val="FFFFFF"/>
                </a:solidFill>
              </a:rPr>
              <a:t>10. Laddering: Point of sale system</a:t>
            </a:r>
          </a:p>
        </p:txBody>
      </p:sp>
      <p:sp>
        <p:nvSpPr>
          <p:cNvPr id="1536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053780" y="599768"/>
            <a:ext cx="6897428" cy="5572432"/>
          </a:xfrm>
        </p:spPr>
        <p:txBody>
          <a:bodyPr anchor="ctr">
            <a:noAutofit/>
          </a:bodyPr>
          <a:lstStyle/>
          <a:p>
            <a:pPr eaLnBrk="1" hangingPunct="1">
              <a:defRPr/>
            </a:pPr>
            <a:r>
              <a:rPr lang="en-US" sz="2600" dirty="0"/>
              <a:t>Name a key feature of the system?</a:t>
            </a:r>
          </a:p>
          <a:p>
            <a:pPr lvl="1" eaLnBrk="1" hangingPunct="1">
              <a:defRPr/>
            </a:pPr>
            <a:r>
              <a:rPr lang="en-US" sz="2600" dirty="0"/>
              <a:t>Customer identification</a:t>
            </a:r>
          </a:p>
          <a:p>
            <a:pPr eaLnBrk="1" hangingPunct="1">
              <a:defRPr/>
            </a:pPr>
            <a:r>
              <a:rPr lang="en-US" sz="2600" dirty="0"/>
              <a:t>How do you identify a customer?</a:t>
            </a:r>
          </a:p>
          <a:p>
            <a:pPr lvl="1" eaLnBrk="1" hangingPunct="1">
              <a:defRPr/>
            </a:pPr>
            <a:r>
              <a:rPr lang="en-US" sz="2600" dirty="0"/>
              <a:t>They can swipe their loyalty card</a:t>
            </a:r>
          </a:p>
          <a:p>
            <a:pPr eaLnBrk="1" hangingPunct="1">
              <a:defRPr/>
            </a:pPr>
            <a:r>
              <a:rPr lang="en-US" sz="2600" dirty="0"/>
              <a:t>What if a customer forgets their card?</a:t>
            </a:r>
          </a:p>
          <a:p>
            <a:pPr lvl="1" eaLnBrk="1" hangingPunct="1">
              <a:defRPr/>
            </a:pPr>
            <a:r>
              <a:rPr lang="en-US" sz="2600" dirty="0"/>
              <a:t>They can be looked up by phone number</a:t>
            </a:r>
          </a:p>
          <a:p>
            <a:pPr eaLnBrk="1" hangingPunct="1">
              <a:defRPr/>
            </a:pPr>
            <a:r>
              <a:rPr lang="en-US" sz="2600" dirty="0"/>
              <a:t>When do you get the customer’s phone number?</a:t>
            </a:r>
          </a:p>
          <a:p>
            <a:pPr lvl="1" eaLnBrk="1" hangingPunct="1">
              <a:defRPr/>
            </a:pPr>
            <a:r>
              <a:rPr lang="en-US" sz="2600" dirty="0"/>
              <a:t>When they complete the application for the loyalty card</a:t>
            </a:r>
          </a:p>
          <a:p>
            <a:pPr eaLnBrk="1" hangingPunct="1">
              <a:defRPr/>
            </a:pPr>
            <a:r>
              <a:rPr lang="en-US" sz="2600" dirty="0"/>
              <a:t>How do they complete the applications….</a:t>
            </a:r>
          </a:p>
        </p:txBody>
      </p:sp>
      <p:sp>
        <p:nvSpPr>
          <p:cNvPr id="153612" name="Oval 153611">
            <a:extLst>
              <a:ext uri="{FF2B5EF4-FFF2-40B4-BE49-F238E27FC236}">
                <a16:creationId xmlns:a16="http://schemas.microsoft.com/office/drawing/2014/main" id="{BA218FBC-B2D6-48CA-9289-C4110162ED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153614" name="Oval 153613">
            <a:extLst>
              <a:ext uri="{FF2B5EF4-FFF2-40B4-BE49-F238E27FC236}">
                <a16:creationId xmlns:a16="http://schemas.microsoft.com/office/drawing/2014/main" id="{2DED9084-49DA-4911-ACB7-5F9E4DEFA0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defRPr/>
            </a:pPr>
            <a:fld id="{E69A578A-061D-4DC0-AFB5-4B399CFB3D4F}" type="slidenum">
              <a:rPr lang="en-US" smtClean="0"/>
              <a:pPr>
                <a:spcAft>
                  <a:spcPts val="600"/>
                </a:spcAft>
                <a:defRPr/>
              </a:pPr>
              <a:t>40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0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0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BEA3032-9CD1-47F3-99D1-44A2E77F9061}" type="slidenum">
              <a:rPr lang="en-US"/>
              <a:pPr>
                <a:defRPr/>
              </a:pPr>
              <a:t>41</a:t>
            </a:fld>
            <a:endParaRPr lang="en-US"/>
          </a:p>
        </p:txBody>
      </p:sp>
      <p:sp>
        <p:nvSpPr>
          <p:cNvPr id="154626" name="Rectangle 2"/>
          <p:cNvSpPr>
            <a:spLocks noGrp="1" noChangeArrowheads="1"/>
          </p:cNvSpPr>
          <p:nvPr>
            <p:ph type="title"/>
          </p:nvPr>
        </p:nvSpPr>
        <p:spPr>
          <a:xfrm>
            <a:off x="1069848" y="484632"/>
            <a:ext cx="10058400" cy="734568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dirty="0"/>
              <a:t>10. Laddering</a:t>
            </a:r>
          </a:p>
        </p:txBody>
      </p:sp>
      <p:sp>
        <p:nvSpPr>
          <p:cNvPr id="29701" name="Rectangle 4"/>
          <p:cNvSpPr>
            <a:spLocks noChangeArrowheads="1"/>
          </p:cNvSpPr>
          <p:nvPr/>
        </p:nvSpPr>
        <p:spPr bwMode="auto">
          <a:xfrm>
            <a:off x="4648200" y="1676400"/>
            <a:ext cx="2057400" cy="990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9702" name="Rectangle 5"/>
          <p:cNvSpPr>
            <a:spLocks noChangeArrowheads="1"/>
          </p:cNvSpPr>
          <p:nvPr/>
        </p:nvSpPr>
        <p:spPr bwMode="auto">
          <a:xfrm>
            <a:off x="3124200" y="3429000"/>
            <a:ext cx="2057400" cy="990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9703" name="Rectangle 6"/>
          <p:cNvSpPr>
            <a:spLocks noChangeArrowheads="1"/>
          </p:cNvSpPr>
          <p:nvPr/>
        </p:nvSpPr>
        <p:spPr bwMode="auto">
          <a:xfrm>
            <a:off x="6172200" y="3429000"/>
            <a:ext cx="2057400" cy="990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9704" name="Text Box 7"/>
          <p:cNvSpPr txBox="1">
            <a:spLocks noChangeArrowheads="1"/>
          </p:cNvSpPr>
          <p:nvPr/>
        </p:nvSpPr>
        <p:spPr bwMode="auto">
          <a:xfrm>
            <a:off x="4724400" y="1905000"/>
            <a:ext cx="19812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/>
              <a:t>Customer loyalty management</a:t>
            </a:r>
          </a:p>
        </p:txBody>
      </p:sp>
      <p:sp>
        <p:nvSpPr>
          <p:cNvPr id="29705" name="Text Box 8"/>
          <p:cNvSpPr txBox="1">
            <a:spLocks noChangeArrowheads="1"/>
          </p:cNvSpPr>
          <p:nvPr/>
        </p:nvSpPr>
        <p:spPr bwMode="auto">
          <a:xfrm>
            <a:off x="3124200" y="3581400"/>
            <a:ext cx="19812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/>
              <a:t>Application processing</a:t>
            </a:r>
          </a:p>
        </p:txBody>
      </p:sp>
      <p:sp>
        <p:nvSpPr>
          <p:cNvPr id="29706" name="Text Box 9"/>
          <p:cNvSpPr txBox="1">
            <a:spLocks noChangeArrowheads="1"/>
          </p:cNvSpPr>
          <p:nvPr/>
        </p:nvSpPr>
        <p:spPr bwMode="auto">
          <a:xfrm>
            <a:off x="6248400" y="3581400"/>
            <a:ext cx="19812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/>
              <a:t>Customer identification</a:t>
            </a:r>
          </a:p>
        </p:txBody>
      </p:sp>
      <p:sp>
        <p:nvSpPr>
          <p:cNvPr id="29707" name="Rectangle 11"/>
          <p:cNvSpPr>
            <a:spLocks noChangeArrowheads="1"/>
          </p:cNvSpPr>
          <p:nvPr/>
        </p:nvSpPr>
        <p:spPr bwMode="auto">
          <a:xfrm>
            <a:off x="5105400" y="4876800"/>
            <a:ext cx="2057400" cy="990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9708" name="Text Box 12"/>
          <p:cNvSpPr txBox="1">
            <a:spLocks noChangeArrowheads="1"/>
          </p:cNvSpPr>
          <p:nvPr/>
        </p:nvSpPr>
        <p:spPr bwMode="auto">
          <a:xfrm>
            <a:off x="5181600" y="5029200"/>
            <a:ext cx="19812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/>
              <a:t>Swipe card processing</a:t>
            </a:r>
          </a:p>
        </p:txBody>
      </p:sp>
      <p:sp>
        <p:nvSpPr>
          <p:cNvPr id="29709" name="Rectangle 15"/>
          <p:cNvSpPr>
            <a:spLocks noChangeArrowheads="1"/>
          </p:cNvSpPr>
          <p:nvPr/>
        </p:nvSpPr>
        <p:spPr bwMode="auto">
          <a:xfrm>
            <a:off x="7391400" y="4876800"/>
            <a:ext cx="2057400" cy="990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9710" name="Text Box 16"/>
          <p:cNvSpPr txBox="1">
            <a:spLocks noChangeArrowheads="1"/>
          </p:cNvSpPr>
          <p:nvPr/>
        </p:nvSpPr>
        <p:spPr bwMode="auto">
          <a:xfrm>
            <a:off x="7467600" y="5029200"/>
            <a:ext cx="19812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/>
              <a:t>Customer id lookup</a:t>
            </a:r>
          </a:p>
        </p:txBody>
      </p:sp>
      <p:sp>
        <p:nvSpPr>
          <p:cNvPr id="29711" name="Line 17"/>
          <p:cNvSpPr>
            <a:spLocks noChangeShapeType="1"/>
          </p:cNvSpPr>
          <p:nvPr/>
        </p:nvSpPr>
        <p:spPr bwMode="auto">
          <a:xfrm>
            <a:off x="4038600" y="3200400"/>
            <a:ext cx="3429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9712" name="Line 18"/>
          <p:cNvSpPr>
            <a:spLocks noChangeShapeType="1"/>
          </p:cNvSpPr>
          <p:nvPr/>
        </p:nvSpPr>
        <p:spPr bwMode="auto">
          <a:xfrm>
            <a:off x="5867400" y="4724400"/>
            <a:ext cx="2667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9713" name="Line 19"/>
          <p:cNvSpPr>
            <a:spLocks noChangeShapeType="1"/>
          </p:cNvSpPr>
          <p:nvPr/>
        </p:nvSpPr>
        <p:spPr bwMode="auto">
          <a:xfrm>
            <a:off x="7239000" y="44196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9714" name="Line 20"/>
          <p:cNvSpPr>
            <a:spLocks noChangeShapeType="1"/>
          </p:cNvSpPr>
          <p:nvPr/>
        </p:nvSpPr>
        <p:spPr bwMode="auto">
          <a:xfrm>
            <a:off x="5867400" y="47244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9715" name="Line 21"/>
          <p:cNvSpPr>
            <a:spLocks noChangeShapeType="1"/>
          </p:cNvSpPr>
          <p:nvPr/>
        </p:nvSpPr>
        <p:spPr bwMode="auto">
          <a:xfrm>
            <a:off x="8534400" y="47244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9716" name="Line 22"/>
          <p:cNvSpPr>
            <a:spLocks noChangeShapeType="1"/>
          </p:cNvSpPr>
          <p:nvPr/>
        </p:nvSpPr>
        <p:spPr bwMode="auto">
          <a:xfrm>
            <a:off x="4038600" y="3200400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9717" name="Line 24"/>
          <p:cNvSpPr>
            <a:spLocks noChangeShapeType="1"/>
          </p:cNvSpPr>
          <p:nvPr/>
        </p:nvSpPr>
        <p:spPr bwMode="auto">
          <a:xfrm>
            <a:off x="7467600" y="3200400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9718" name="Line 26"/>
          <p:cNvSpPr>
            <a:spLocks noChangeShapeType="1"/>
          </p:cNvSpPr>
          <p:nvPr/>
        </p:nvSpPr>
        <p:spPr bwMode="auto">
          <a:xfrm>
            <a:off x="5562600" y="2667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2"/>
          <p:cNvSpPr>
            <a:spLocks noGrp="1" noChangeArrowheads="1"/>
          </p:cNvSpPr>
          <p:nvPr>
            <p:ph type="title"/>
          </p:nvPr>
        </p:nvSpPr>
        <p:spPr>
          <a:xfrm>
            <a:off x="643467" y="321734"/>
            <a:ext cx="4970877" cy="1135737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sz="3600" dirty="0"/>
              <a:t>11. Prototyping</a:t>
            </a:r>
          </a:p>
        </p:txBody>
      </p:sp>
      <p:sp>
        <p:nvSpPr>
          <p:cNvPr id="1054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" y="1311965"/>
            <a:ext cx="8396871" cy="5409510"/>
          </a:xfrm>
        </p:spPr>
        <p:txBody>
          <a:bodyPr>
            <a:normAutofit/>
          </a:bodyPr>
          <a:lstStyle/>
          <a:p>
            <a:pPr algn="just" eaLnBrk="1" hangingPunct="1">
              <a:defRPr/>
            </a:pPr>
            <a:r>
              <a:rPr lang="en-US" sz="3000" dirty="0"/>
              <a:t>Involves construction of models of the code in order to discover new features</a:t>
            </a:r>
          </a:p>
          <a:p>
            <a:pPr algn="just" eaLnBrk="1" hangingPunct="1">
              <a:defRPr/>
            </a:pPr>
            <a:r>
              <a:rPr lang="en-US" sz="3000" dirty="0"/>
              <a:t>Can involving working models (code) as well as non-working (storyboards, GUIs)</a:t>
            </a:r>
          </a:p>
          <a:p>
            <a:pPr algn="just" eaLnBrk="1" hangingPunct="1">
              <a:defRPr/>
            </a:pPr>
            <a:r>
              <a:rPr lang="en-US" sz="3000" dirty="0"/>
              <a:t>Code can be throwaway and non-throwaway</a:t>
            </a:r>
          </a:p>
          <a:p>
            <a:pPr algn="just" eaLnBrk="1" hangingPunct="1">
              <a:defRPr/>
            </a:pPr>
            <a:r>
              <a:rPr lang="en-US" sz="3000" dirty="0"/>
              <a:t>Architects use prototyping in the manner described previously</a:t>
            </a:r>
          </a:p>
          <a:p>
            <a:pPr algn="just" eaLnBrk="1" hangingPunct="1">
              <a:defRPr/>
            </a:pPr>
            <a:r>
              <a:rPr lang="en-US" sz="3000" dirty="0"/>
              <a:t>Agile development consists of an ever-evolving non-throwaway prototype</a:t>
            </a:r>
          </a:p>
          <a:p>
            <a:pPr eaLnBrk="1" hangingPunct="1">
              <a:defRPr/>
            </a:pPr>
            <a:endParaRPr lang="en-US" sz="3000" baseline="30000" dirty="0"/>
          </a:p>
          <a:p>
            <a:pPr eaLnBrk="1" hangingPunct="1">
              <a:defRPr/>
            </a:pPr>
            <a:endParaRPr lang="en-US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A2E0161-4788-DA95-1FB3-7314D13335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7831" y="2026670"/>
            <a:ext cx="3438203" cy="2355161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805333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defRPr/>
            </a:pPr>
            <a:fld id="{2620AE53-0539-471D-BD8C-3C07AEDA75AA}" type="slidenum">
              <a:rPr lang="en-US" smtClean="0"/>
              <a:pPr>
                <a:spcAft>
                  <a:spcPts val="600"/>
                </a:spcAft>
                <a:defRPr/>
              </a:pPr>
              <a:t>42</a:t>
            </a:fld>
            <a:endParaRPr lang="en-US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ChangeArrowheads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sz="3600" dirty="0"/>
              <a:t>12. Questionnaires</a:t>
            </a:r>
          </a:p>
        </p:txBody>
      </p:sp>
      <p:sp>
        <p:nvSpPr>
          <p:cNvPr id="1064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1782981"/>
            <a:ext cx="9342120" cy="4938494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sz="2800" dirty="0"/>
              <a:t>Straightforward technique consisting of survey instruments</a:t>
            </a:r>
          </a:p>
          <a:p>
            <a:pPr eaLnBrk="1" hangingPunct="1">
              <a:defRPr/>
            </a:pPr>
            <a:r>
              <a:rPr lang="en-US" sz="2800" dirty="0"/>
              <a:t>Used at early stages to quickly define the scope boundaries</a:t>
            </a:r>
          </a:p>
          <a:p>
            <a:pPr eaLnBrk="1" hangingPunct="1">
              <a:defRPr/>
            </a:pPr>
            <a:r>
              <a:rPr lang="en-US" sz="2800" dirty="0"/>
              <a:t>Survey questions can be closed (e.g., multiple choice, true false) or open-ended</a:t>
            </a:r>
          </a:p>
          <a:p>
            <a:pPr eaLnBrk="1" hangingPunct="1">
              <a:defRPr/>
            </a:pPr>
            <a:r>
              <a:rPr lang="en-US" sz="2800" dirty="0"/>
              <a:t>Danger in over-scoping and under-scoping if questions are not adequately framed</a:t>
            </a:r>
          </a:p>
          <a:p>
            <a:pPr eaLnBrk="1" hangingPunct="1">
              <a:defRPr/>
            </a:pPr>
            <a:r>
              <a:rPr lang="en-US" sz="2800" dirty="0"/>
              <a:t>Therefore, most useful when the domain is very well understood by both stakeholders and RE</a:t>
            </a:r>
          </a:p>
          <a:p>
            <a:pPr eaLnBrk="1" hangingPunct="1">
              <a:defRPr/>
            </a:pPr>
            <a:endParaRPr lang="en-US" sz="2000" baseline="30000" dirty="0"/>
          </a:p>
          <a:p>
            <a:pPr eaLnBrk="1" hangingPunct="1">
              <a:defRPr/>
            </a:pPr>
            <a:endParaRPr lang="en-US" sz="2000" dirty="0"/>
          </a:p>
        </p:txBody>
      </p:sp>
      <p:pic>
        <p:nvPicPr>
          <p:cNvPr id="106503" name="Graphic 106502" descr="Questionnaire">
            <a:extLst>
              <a:ext uri="{FF2B5EF4-FFF2-40B4-BE49-F238E27FC236}">
                <a16:creationId xmlns:a16="http://schemas.microsoft.com/office/drawing/2014/main" id="{C2F6294C-EEAB-727D-4AB7-CA316E4C47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07678" y="1569621"/>
            <a:ext cx="3416214" cy="3416214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805333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defRPr/>
            </a:pPr>
            <a:fld id="{EC474F35-466E-4CA4-BB2E-591436CA025D}" type="slidenum">
              <a:rPr lang="en-US"/>
              <a:pPr>
                <a:spcAft>
                  <a:spcPts val="600"/>
                </a:spcAft>
                <a:defRPr/>
              </a:pPr>
              <a:t>43</a:t>
            </a:fld>
            <a:endParaRPr lang="en-US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Rectangle 2"/>
          <p:cNvSpPr>
            <a:spLocks noGrp="1" noChangeArrowheads="1"/>
          </p:cNvSpPr>
          <p:nvPr>
            <p:ph type="title"/>
          </p:nvPr>
        </p:nvSpPr>
        <p:spPr>
          <a:xfrm>
            <a:off x="4965430" y="629268"/>
            <a:ext cx="6807470" cy="713757"/>
          </a:xfrm>
        </p:spPr>
        <p:txBody>
          <a:bodyPr anchor="b">
            <a:noAutofit/>
          </a:bodyPr>
          <a:lstStyle/>
          <a:p>
            <a:pPr eaLnBrk="1" hangingPunct="1">
              <a:defRPr/>
            </a:pPr>
            <a:r>
              <a:rPr lang="en-US" sz="3000" dirty="0"/>
              <a:t>12. Questionnaires: Some Questions for Point of sale system</a:t>
            </a:r>
          </a:p>
        </p:txBody>
      </p:sp>
      <p:sp>
        <p:nvSpPr>
          <p:cNvPr id="1587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965431" y="2438400"/>
            <a:ext cx="6586489" cy="3785419"/>
          </a:xfrm>
        </p:spPr>
        <p:txBody>
          <a:bodyPr>
            <a:noAutofit/>
          </a:bodyPr>
          <a:lstStyle/>
          <a:p>
            <a:pPr eaLnBrk="1" hangingPunct="1">
              <a:defRPr/>
            </a:pPr>
            <a:r>
              <a:rPr lang="en-US" sz="2400" dirty="0"/>
              <a:t>How many unique products (SKUs) do you carry in your inventory </a:t>
            </a:r>
          </a:p>
          <a:p>
            <a:pPr eaLnBrk="1" hangingPunct="1">
              <a:buFont typeface="Wingdings" pitchFamily="2" charset="2"/>
              <a:buNone/>
              <a:defRPr/>
            </a:pPr>
            <a:r>
              <a:rPr lang="en-US" sz="2400" dirty="0"/>
              <a:t>	a) 0-1000 b) 1001-10,000 c) 10,001-100,000 d) &gt; 100,000</a:t>
            </a:r>
          </a:p>
          <a:p>
            <a:pPr eaLnBrk="1" hangingPunct="1">
              <a:defRPr/>
            </a:pPr>
            <a:r>
              <a:rPr lang="en-US" sz="2400" dirty="0"/>
              <a:t>How many different warehouse sites do you have? ____</a:t>
            </a:r>
          </a:p>
          <a:p>
            <a:pPr eaLnBrk="1" hangingPunct="1">
              <a:defRPr/>
            </a:pPr>
            <a:r>
              <a:rPr lang="en-US" sz="2400" dirty="0"/>
              <a:t>How many different store locations do you have? ____</a:t>
            </a:r>
          </a:p>
          <a:p>
            <a:pPr eaLnBrk="1" hangingPunct="1">
              <a:defRPr/>
            </a:pPr>
            <a:r>
              <a:rPr lang="en-US" sz="2400" dirty="0"/>
              <a:t>How many unique customers do you currently have? ____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B2FD8A2-152D-DC84-4E74-E7807F4291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704" r="34346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167042" y="6356350"/>
            <a:ext cx="1186758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defRPr/>
            </a:pPr>
            <a:fld id="{A95C259E-64B9-48B6-852D-3397007D71FE}" type="slidenum">
              <a:rPr lang="en-US"/>
              <a:pPr>
                <a:spcAft>
                  <a:spcPts val="600"/>
                </a:spcAft>
                <a:defRPr/>
              </a:pPr>
              <a:t>44</a:t>
            </a:fld>
            <a:endParaRPr lang="en-US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0600" name="Rectangle 110599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602" name="Rectangle 110601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464119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10604" name="Rectangle 110603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601952"/>
            <a:ext cx="10222992" cy="1385874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10606" name="Rectangle 110605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2038655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10594" name="Rectangle 2"/>
          <p:cNvSpPr>
            <a:spLocks noGrp="1" noChangeArrowheads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dirty="0"/>
              <a:t>13. Viewpoints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570E16-FEF7-34E7-5CF3-70DE22707C1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508" r="7509"/>
          <a:stretch/>
        </p:blipFill>
        <p:spPr>
          <a:xfrm>
            <a:off x="321396" y="3025435"/>
            <a:ext cx="2796178" cy="2312260"/>
          </a:xfrm>
          <a:prstGeom prst="rect">
            <a:avLst/>
          </a:prstGeom>
        </p:spPr>
      </p:pic>
      <p:sp>
        <p:nvSpPr>
          <p:cNvPr id="1105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146768" y="2093976"/>
            <a:ext cx="8475390" cy="4412841"/>
          </a:xfrm>
        </p:spPr>
        <p:txBody>
          <a:bodyPr anchor="ctr">
            <a:normAutofit fontScale="62500" lnSpcReduction="20000"/>
          </a:bodyPr>
          <a:lstStyle/>
          <a:p>
            <a:pPr eaLnBrk="1" hangingPunct="1">
              <a:defRPr/>
            </a:pPr>
            <a:endParaRPr lang="en-US" sz="4500" baseline="30000" dirty="0"/>
          </a:p>
          <a:p>
            <a:pPr algn="just" eaLnBrk="1" hangingPunct="1">
              <a:defRPr/>
            </a:pPr>
            <a:r>
              <a:rPr lang="en-US" sz="4500" dirty="0"/>
              <a:t>A way to organize information from the (point of view) of different constituencies.</a:t>
            </a:r>
          </a:p>
          <a:p>
            <a:pPr algn="just" eaLnBrk="1" hangingPunct="1">
              <a:defRPr/>
            </a:pPr>
            <a:r>
              <a:rPr lang="en-US" sz="4500" dirty="0"/>
              <a:t>Various formats and applications for viewpoints in software and systems engineering</a:t>
            </a:r>
          </a:p>
          <a:p>
            <a:pPr algn="just" eaLnBrk="1" hangingPunct="1">
              <a:defRPr/>
            </a:pPr>
            <a:r>
              <a:rPr lang="en-US" sz="4500" dirty="0"/>
              <a:t>In RE used for prioritization, agreement, and ordering of requirements</a:t>
            </a:r>
          </a:p>
          <a:p>
            <a:pPr algn="just" eaLnBrk="1" hangingPunct="1">
              <a:defRPr/>
            </a:pPr>
            <a:r>
              <a:rPr lang="en-US" sz="4500" dirty="0"/>
              <a:t>Viewpoints incorporate a variety of information from business domain, process models, functional requirements specs, organizational models, etc.</a:t>
            </a:r>
          </a:p>
          <a:p>
            <a:pPr algn="just" eaLnBrk="1" hangingPunct="1">
              <a:defRPr/>
            </a:pPr>
            <a:r>
              <a:rPr lang="en-US" sz="4500" dirty="0"/>
              <a:t>Viewpoints are generated for each view, and then reconciled using various approaches</a:t>
            </a:r>
          </a:p>
          <a:p>
            <a:pPr eaLnBrk="1" hangingPunct="1">
              <a:defRPr/>
            </a:pPr>
            <a:endParaRPr lang="en-US" sz="1400" dirty="0"/>
          </a:p>
        </p:txBody>
      </p:sp>
      <p:sp>
        <p:nvSpPr>
          <p:cNvPr id="110608" name="Oval 110607">
            <a:extLst>
              <a:ext uri="{FF2B5EF4-FFF2-40B4-BE49-F238E27FC236}">
                <a16:creationId xmlns:a16="http://schemas.microsoft.com/office/drawing/2014/main" id="{49B7FFA5-14CB-4A4F-9BCC-CA3AA5D9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5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110610" name="Oval 110609">
            <a:extLst>
              <a:ext uri="{FF2B5EF4-FFF2-40B4-BE49-F238E27FC236}">
                <a16:creationId xmlns:a16="http://schemas.microsoft.com/office/drawing/2014/main" id="{04E48745-7512-4EC2-9E20-9092D121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defRPr/>
            </a:pPr>
            <a:fld id="{9B1DE633-6319-46C2-BA42-86669D542A18}" type="slidenum">
              <a:rPr lang="en-US"/>
              <a:pPr>
                <a:spcAft>
                  <a:spcPts val="600"/>
                </a:spcAft>
                <a:defRPr/>
              </a:pPr>
              <a:t>45</a:t>
            </a:fld>
            <a:endParaRPr lang="en-US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/>
          <p:cNvSpPr>
            <a:spLocks noGrp="1" noChangeArrowheads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pPr eaLnBrk="1" hangingPunct="1">
              <a:defRPr/>
            </a:pPr>
            <a:r>
              <a:rPr lang="en-US" sz="5400" dirty="0"/>
              <a:t>1</a:t>
            </a:r>
            <a:r>
              <a:rPr lang="en-US" dirty="0"/>
              <a:t>4</a:t>
            </a:r>
            <a:r>
              <a:rPr lang="en-US" sz="5400" dirty="0"/>
              <a:t>. Workshops</a:t>
            </a:r>
          </a:p>
        </p:txBody>
      </p:sp>
      <p:sp>
        <p:nvSpPr>
          <p:cNvPr id="111623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415330" y="1899866"/>
            <a:ext cx="6713552" cy="4119172"/>
          </a:xfrm>
        </p:spPr>
        <p:txBody>
          <a:bodyPr anchor="t">
            <a:noAutofit/>
          </a:bodyPr>
          <a:lstStyle/>
          <a:p>
            <a:pPr algn="just" eaLnBrk="1" hangingPunct="1">
              <a:defRPr/>
            </a:pPr>
            <a:r>
              <a:rPr lang="en-US" sz="3500" dirty="0"/>
              <a:t>Formal and informal gatherings of stakeholders to hammer out requirements issues</a:t>
            </a:r>
          </a:p>
          <a:p>
            <a:pPr algn="just" eaLnBrk="1" hangingPunct="1">
              <a:defRPr/>
            </a:pPr>
            <a:r>
              <a:rPr lang="en-US" sz="3500" dirty="0"/>
              <a:t>Formal workshops are well planned but can be boring and tiring</a:t>
            </a:r>
          </a:p>
          <a:p>
            <a:pPr algn="just" eaLnBrk="1" hangingPunct="1">
              <a:defRPr/>
            </a:pPr>
            <a:r>
              <a:rPr lang="en-US" sz="3500" dirty="0"/>
              <a:t>Informal workshops can be more lively, but overlook important elements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461A029-3C2C-E41A-386D-1246A4FC07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091" r="15693" b="2"/>
          <a:stretch/>
        </p:blipFill>
        <p:spPr>
          <a:xfrm>
            <a:off x="7675658" y="2093976"/>
            <a:ext cx="3941064" cy="4096512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defRPr/>
            </a:pPr>
            <a:fld id="{5D5CD0E3-0A13-4800-8510-CFBEFB1E0ADB}" type="slidenum">
              <a:rPr lang="en-US" smtClean="0"/>
              <a:pPr>
                <a:spcAft>
                  <a:spcPts val="600"/>
                </a:spcAft>
                <a:defRPr/>
              </a:pPr>
              <a:t>46</a:t>
            </a:fld>
            <a:endParaRPr lang="en-US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049A7D3-684C-4C59-A4B6-7B308A6AD3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7B1087B-C592-40E7-B532-60B453A2F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4AE7447-E8F8-4A0F-9E3D-94842BFF88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5981F80-69EE-4E2B-82A8-47FDFD7720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6CE0473-0B07-47EE-A016-EBD87F2C8C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EDD0D1E4-DFCA-4DF0-9D37-571A5F529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0680B5D0-24EC-465A-A0E6-C4DF951E00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88952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0BF1B50-A83E-4ED6-A2AA-C943C1F89F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928117"/>
            <a:ext cx="10351008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F31E8B2-210B-4B90-83BB-3B180732EF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85470" y="1110053"/>
            <a:ext cx="3386371" cy="4580301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00102" y="1432223"/>
            <a:ext cx="2818417" cy="33579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3800">
                <a:blipFill dpi="0" rotWithShape="1">
                  <a:blip r:embed="rId4"/>
                  <a:srcRect/>
                  <a:tile tx="6350" ty="-127000" sx="65000" sy="64000" flip="none" algn="tl"/>
                </a:blipFill>
              </a:rPr>
              <a:t>Knowledge Check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B387409-2B98-40F8-A65F-EF7CF989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5780565"/>
            <a:ext cx="10351008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9E5F284-A588-4AE7-A36D-1C93E4FD02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6920" y="5257800"/>
            <a:ext cx="1080904" cy="1080902"/>
            <a:chOff x="9685338" y="4460675"/>
            <a:chExt cx="1080904" cy="1080902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45D7D540-5CF2-4FC1-BE53-277CC22C0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16C9AA0-DC0C-49A1-ACDF-10BD6D7399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6" name="Content Placeholder 5"/>
          <p:cNvPicPr>
            <a:picLocks noChangeAspect="1"/>
          </p:cNvPicPr>
          <p:nvPr/>
        </p:nvPicPr>
        <p:blipFill rotWithShape="1">
          <a:blip r:embed="rId6"/>
          <a:srcRect r="1" b="1013"/>
          <a:stretch/>
        </p:blipFill>
        <p:spPr>
          <a:xfrm>
            <a:off x="628650" y="1388911"/>
            <a:ext cx="6968420" cy="4011543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592056" y="5477256"/>
            <a:ext cx="1193868" cy="64008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1A3649BE-DD2A-437B-B8B6-8D62F714B2E3}" type="slidenum">
              <a:rPr lang="en-US" sz="2800" smtClean="0"/>
              <a:pPr>
                <a:spcAft>
                  <a:spcPts val="600"/>
                </a:spcAft>
                <a:defRPr/>
              </a:pPr>
              <a:t>47</a:t>
            </a:fld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410207817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7049A7D3-684C-4C59-A4B6-7B308A6AD3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7B1087B-C592-40E7-B532-60B453A2F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14AE7447-E8F8-4A0F-9E3D-94842BFF88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85981F80-69EE-4E2B-82A8-47FDFD7720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46CE0473-0B07-47EE-A016-EBD87F2C8C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EDD0D1E4-DFCA-4DF0-9D37-571A5F529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57" name="Rectangle 56">
            <a:extLst>
              <a:ext uri="{FF2B5EF4-FFF2-40B4-BE49-F238E27FC236}">
                <a16:creationId xmlns:a16="http://schemas.microsoft.com/office/drawing/2014/main" id="{0680B5D0-24EC-465A-A0E6-C4DF951E00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88952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30BF1B50-A83E-4ED6-A2AA-C943C1F89F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928117"/>
            <a:ext cx="10351008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F31E8B2-210B-4B90-83BB-3B180732EF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85470" y="1110053"/>
            <a:ext cx="3386371" cy="4580301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00102" y="1432223"/>
            <a:ext cx="2818417" cy="33579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3800">
                <a:blipFill dpi="0" rotWithShape="1">
                  <a:blip r:embed="rId4"/>
                  <a:srcRect/>
                  <a:tile tx="6350" ty="-127000" sx="65000" sy="64000" flip="none" algn="tl"/>
                </a:blipFill>
              </a:rPr>
              <a:t>Knowledge Check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6B387409-2B98-40F8-A65F-EF7CF989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5780565"/>
            <a:ext cx="10351008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C9E5F284-A588-4AE7-A36D-1C93E4FD02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6920" y="5257800"/>
            <a:ext cx="1080904" cy="1080902"/>
            <a:chOff x="9685338" y="4460675"/>
            <a:chExt cx="1080904" cy="1080902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45D7D540-5CF2-4FC1-BE53-277CC22C0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916C9AA0-DC0C-49A1-ACDF-10BD6D7399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6" name="Content Placeholder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8555" y="1388911"/>
            <a:ext cx="6576301" cy="4011543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592056" y="5477256"/>
            <a:ext cx="1193868" cy="64008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1A3649BE-DD2A-437B-B8B6-8D62F714B2E3}" type="slidenum">
              <a:rPr lang="en-US" sz="2800"/>
              <a:pPr>
                <a:spcAft>
                  <a:spcPts val="600"/>
                </a:spcAft>
                <a:defRPr/>
              </a:pPr>
              <a:t>48</a:t>
            </a:fld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356338232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049A7D3-684C-4C59-A4B6-7B308A6AD3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7B1087B-C592-40E7-B532-60B453A2F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4AE7447-E8F8-4A0F-9E3D-94842BFF88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5981F80-69EE-4E2B-82A8-47FDFD7720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6CE0473-0B07-47EE-A016-EBD87F2C8C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EDD0D1E4-DFCA-4DF0-9D37-571A5F529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0680B5D0-24EC-465A-A0E6-C4DF951E00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88952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0BF1B50-A83E-4ED6-A2AA-C943C1F89F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928117"/>
            <a:ext cx="10351008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F31E8B2-210B-4B90-83BB-3B180732EF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85470" y="1110053"/>
            <a:ext cx="3386371" cy="4580301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00102" y="1432223"/>
            <a:ext cx="2818417" cy="33579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3800">
                <a:blipFill dpi="0" rotWithShape="1">
                  <a:blip r:embed="rId4"/>
                  <a:srcRect/>
                  <a:tile tx="6350" ty="-127000" sx="65000" sy="64000" flip="none" algn="tl"/>
                </a:blipFill>
              </a:rPr>
              <a:t>Knowledge Check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B387409-2B98-40F8-A65F-EF7CF989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5780565"/>
            <a:ext cx="10351008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9E5F284-A588-4AE7-A36D-1C93E4FD02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6920" y="5257800"/>
            <a:ext cx="1080904" cy="1080902"/>
            <a:chOff x="9685338" y="4460675"/>
            <a:chExt cx="1080904" cy="1080902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45D7D540-5CF2-4FC1-BE53-277CC22C0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916C9AA0-DC0C-49A1-ACDF-10BD6D7399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0834" y="1554374"/>
            <a:ext cx="6631744" cy="3680617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92056" y="5477256"/>
            <a:ext cx="1193868" cy="64008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20F5B623-6BD8-4C64-B8B2-45F4C52E6A80}" type="slidenum">
              <a:rPr lang="en-US" sz="2800"/>
              <a:pPr>
                <a:spcAft>
                  <a:spcPts val="600"/>
                </a:spcAft>
                <a:defRPr/>
              </a:pPr>
              <a:t>49</a:t>
            </a:fld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19836666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2"/>
          <p:cNvSpPr>
            <a:spLocks noGrp="1" noChangeArrowheads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en-US" alt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What is Requirements Engineering?</a:t>
            </a:r>
          </a:p>
        </p:txBody>
      </p:sp>
      <p:sp>
        <p:nvSpPr>
          <p:cNvPr id="9113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21921" y="2318197"/>
            <a:ext cx="11887200" cy="3683358"/>
          </a:xfrm>
        </p:spPr>
        <p:txBody>
          <a:bodyPr vert="horz" lIns="91440" tIns="45720" rIns="91440" bIns="45720" rtlCol="0" anchor="ctr">
            <a:noAutofit/>
          </a:bodyPr>
          <a:lstStyle/>
          <a:p>
            <a:pPr marL="0" indent="0">
              <a:buNone/>
              <a:defRPr/>
            </a:pPr>
            <a:r>
              <a:rPr lang="en-US" sz="4000" dirty="0"/>
              <a:t>“Requirements engineering is the branch of software engineering concerned with the </a:t>
            </a:r>
            <a:r>
              <a:rPr lang="en-US" sz="4000" i="1" u="sng" dirty="0"/>
              <a:t>real-world goals</a:t>
            </a:r>
            <a:r>
              <a:rPr lang="en-US" sz="4000" dirty="0"/>
              <a:t> for, functions of, and constraints on software systems. It is also concerned with the relationship of these factors to </a:t>
            </a:r>
            <a:r>
              <a:rPr lang="en-US" sz="4000" i="1" u="sng" dirty="0"/>
              <a:t>precise specifications</a:t>
            </a:r>
            <a:r>
              <a:rPr lang="en-US" sz="4000" dirty="0"/>
              <a:t> of software behavior, and to their </a:t>
            </a:r>
            <a:r>
              <a:rPr lang="en-US" sz="4000" i="1" u="sng" dirty="0"/>
              <a:t>evolution over time and across software families</a:t>
            </a:r>
            <a:r>
              <a:rPr lang="en-US" sz="4000" dirty="0"/>
              <a:t>.” (</a:t>
            </a:r>
            <a:r>
              <a:rPr lang="en-US" sz="4000" dirty="0" err="1"/>
              <a:t>Zave</a:t>
            </a:r>
            <a:r>
              <a:rPr lang="en-US" sz="4000" dirty="0"/>
              <a:t>, 1997)</a:t>
            </a:r>
            <a:endParaRPr lang="en-US" altLang="en-US" sz="4000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704320" y="6455431"/>
            <a:ext cx="445913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5563DB3E-80E1-4F7A-9198-6C86D6675FBF}" type="slidenum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  <a:defRPr/>
              </a:pPr>
              <a:t>5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0E4043-66C7-3EF8-FE52-826FF341D8AA}"/>
              </a:ext>
            </a:extLst>
          </p:cNvPr>
          <p:cNvSpPr txBox="1">
            <a:spLocks/>
          </p:cNvSpPr>
          <p:nvPr/>
        </p:nvSpPr>
        <p:spPr>
          <a:xfrm>
            <a:off x="1740229" y="363528"/>
            <a:ext cx="9158689" cy="15179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b="1" dirty="0">
                <a:solidFill>
                  <a:srgbClr val="000000"/>
                </a:solidFill>
              </a:rPr>
              <a:t>What is requirements Engineering?</a:t>
            </a:r>
          </a:p>
        </p:txBody>
      </p:sp>
    </p:spTree>
    <p:extLst>
      <p:ext uri="{BB962C8B-B14F-4D97-AF65-F5344CB8AC3E}">
        <p14:creationId xmlns:p14="http://schemas.microsoft.com/office/powerpoint/2010/main" val="151463727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1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139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7049A7D3-684C-4C59-A4B6-7B308A6AD3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7B1087B-C592-40E7-B532-60B453A2F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4AE7447-E8F8-4A0F-9E3D-94842BFF88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5981F80-69EE-4E2B-82A8-47FDFD7720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46CE0473-0B07-47EE-A016-EBD87F2C8C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EDD0D1E4-DFCA-4DF0-9D37-571A5F529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0680B5D0-24EC-465A-A0E6-C4DF951E00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88952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0BF1B50-A83E-4ED6-A2AA-C943C1F89F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928117"/>
            <a:ext cx="10351008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F31E8B2-210B-4B90-83BB-3B180732EF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85470" y="1110053"/>
            <a:ext cx="3386371" cy="4580301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00102" y="1432223"/>
            <a:ext cx="2818417" cy="33579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3800">
                <a:blipFill dpi="0" rotWithShape="1">
                  <a:blip r:embed="rId4"/>
                  <a:srcRect/>
                  <a:tile tx="6350" ty="-127000" sx="65000" sy="64000" flip="none" algn="tl"/>
                </a:blipFill>
              </a:rPr>
              <a:t>Knowledge Check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6B387409-2B98-40F8-A65F-EF7CF989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5780565"/>
            <a:ext cx="10351008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C9E5F284-A588-4AE7-A36D-1C93E4FD02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6920" y="5257800"/>
            <a:ext cx="1080904" cy="1080902"/>
            <a:chOff x="9685338" y="4460675"/>
            <a:chExt cx="1080904" cy="1080902"/>
          </a:xfrm>
        </p:grpSpPr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45D7D540-5CF2-4FC1-BE53-277CC22C0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916C9AA0-DC0C-49A1-ACDF-10BD6D7399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8" name="Content Placeholder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0834" y="1529505"/>
            <a:ext cx="6631744" cy="3730355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592056" y="5477256"/>
            <a:ext cx="1193868" cy="64008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1A3649BE-DD2A-437B-B8B6-8D62F714B2E3}" type="slidenum">
              <a:rPr lang="en-US" sz="2800"/>
              <a:pPr>
                <a:spcAft>
                  <a:spcPts val="600"/>
                </a:spcAft>
                <a:defRPr/>
              </a:pPr>
              <a:t>50</a:t>
            </a:fld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37447440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7049A7D3-684C-4C59-A4B6-7B308A6AD3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7B1087B-C592-40E7-B532-60B453A2F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4AE7447-E8F8-4A0F-9E3D-94842BFF88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5981F80-69EE-4E2B-82A8-47FDFD7720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46CE0473-0B07-47EE-A016-EBD87F2C8C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EDD0D1E4-DFCA-4DF0-9D37-571A5F529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0680B5D0-24EC-465A-A0E6-C4DF951E00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88952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BF1B50-A83E-4ED6-A2AA-C943C1F89F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928117"/>
            <a:ext cx="10351008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F31E8B2-210B-4B90-83BB-3B180732EF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85470" y="1110053"/>
            <a:ext cx="3386371" cy="4580301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00102" y="1432223"/>
            <a:ext cx="2818417" cy="33579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3800">
                <a:blipFill dpi="0" rotWithShape="1">
                  <a:blip r:embed="rId4"/>
                  <a:srcRect/>
                  <a:tile tx="6350" ty="-127000" sx="65000" sy="64000" flip="none" algn="tl"/>
                </a:blipFill>
              </a:rPr>
              <a:t>Knowledge Check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B387409-2B98-40F8-A65F-EF7CF989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5780565"/>
            <a:ext cx="10351008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C9E5F284-A588-4AE7-A36D-1C93E4FD02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6920" y="5257800"/>
            <a:ext cx="1080904" cy="1080902"/>
            <a:chOff x="9685338" y="4460675"/>
            <a:chExt cx="1080904" cy="1080902"/>
          </a:xfrm>
        </p:grpSpPr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45D7D540-5CF2-4FC1-BE53-277CC22C0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916C9AA0-DC0C-49A1-ACDF-10BD6D7399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6" name="Content Placeholder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1381" y="1388911"/>
            <a:ext cx="6630649" cy="4011543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592056" y="5477256"/>
            <a:ext cx="1193868" cy="64008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1A3649BE-DD2A-437B-B8B6-8D62F714B2E3}" type="slidenum">
              <a:rPr lang="en-US" sz="2800"/>
              <a:pPr>
                <a:spcAft>
                  <a:spcPts val="600"/>
                </a:spcAft>
                <a:defRPr/>
              </a:pPr>
              <a:t>51</a:t>
            </a:fld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371741043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006" name="Picture 128005">
            <a:extLst>
              <a:ext uri="{FF2B5EF4-FFF2-40B4-BE49-F238E27FC236}">
                <a16:creationId xmlns:a16="http://schemas.microsoft.com/office/drawing/2014/main" id="{AE1B8860-CA6E-1F61-2CF7-BB32F489779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3467" r="1" b="1"/>
          <a:stretch/>
        </p:blipFill>
        <p:spPr>
          <a:xfrm>
            <a:off x="-4243" y="10"/>
            <a:ext cx="12196243" cy="6857990"/>
          </a:xfrm>
          <a:prstGeom prst="rect">
            <a:avLst/>
          </a:prstGeom>
        </p:spPr>
      </p:pic>
      <p:sp>
        <p:nvSpPr>
          <p:cNvPr id="128002" name="Rectangle 2"/>
          <p:cNvSpPr>
            <a:spLocks noGrp="1" noChangeArrowheads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US" sz="3600"/>
              <a:t>Elicitation Summary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805333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C83AF57-77D1-49C5-8D34-4E67BFBBF434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52</a:t>
            </a:fld>
            <a:endParaRPr lang="en-US">
              <a:solidFill>
                <a:srgbClr val="FFFFFF"/>
              </a:solidFill>
            </a:endParaRPr>
          </a:p>
        </p:txBody>
      </p:sp>
      <p:graphicFrame>
        <p:nvGraphicFramePr>
          <p:cNvPr id="128005" name="Rectangle 3">
            <a:extLst>
              <a:ext uri="{FF2B5EF4-FFF2-40B4-BE49-F238E27FC236}">
                <a16:creationId xmlns:a16="http://schemas.microsoft.com/office/drawing/2014/main" id="{134A510E-0B34-2881-8EA7-960ACACB9C99}"/>
              </a:ext>
            </a:extLst>
          </p:cNvPr>
          <p:cNvGraphicFramePr/>
          <p:nvPr/>
        </p:nvGraphicFramePr>
        <p:xfrm>
          <a:off x="643467" y="1782981"/>
          <a:ext cx="10905066" cy="43939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29543622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 3">
            <a:extLst>
              <a:ext uri="{FF2B5EF4-FFF2-40B4-BE49-F238E27FC236}">
                <a16:creationId xmlns:a16="http://schemas.microsoft.com/office/drawing/2014/main" id="{0095B472-FCB7-545D-D38A-AF77E7E52E2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1" b="285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FFBB8A4-13F6-51B2-CF3F-C9B312B13A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dirty="0">
                <a:solidFill>
                  <a:srgbClr val="FFFFFF"/>
                </a:solidFill>
              </a:rPr>
              <a:t>IMPORTANT… Keep in mind….</a:t>
            </a:r>
            <a:br>
              <a:rPr lang="en-US" sz="5200" dirty="0">
                <a:solidFill>
                  <a:srgbClr val="FFFFFF"/>
                </a:solidFill>
              </a:rPr>
            </a:br>
            <a:r>
              <a:rPr lang="en-US" sz="5200" dirty="0">
                <a:solidFill>
                  <a:srgbClr val="FFFFFF"/>
                </a:solidFill>
              </a:rPr>
              <a:t>What the system boundary is…</a:t>
            </a:r>
          </a:p>
        </p:txBody>
      </p:sp>
    </p:spTree>
    <p:extLst>
      <p:ext uri="{BB962C8B-B14F-4D97-AF65-F5344CB8AC3E}">
        <p14:creationId xmlns:p14="http://schemas.microsoft.com/office/powerpoint/2010/main" val="2948116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6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147" name="Rectangle 48146">
            <a:extLst>
              <a:ext uri="{FF2B5EF4-FFF2-40B4-BE49-F238E27FC236}">
                <a16:creationId xmlns:a16="http://schemas.microsoft.com/office/drawing/2014/main" id="{5118BA95-03E7-41B7-B442-0AF8C0A7FF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3048" y="0"/>
            <a:ext cx="12188952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8149" name="Oval 48148">
            <a:extLst>
              <a:ext uri="{FF2B5EF4-FFF2-40B4-BE49-F238E27FC236}">
                <a16:creationId xmlns:a16="http://schemas.microsoft.com/office/drawing/2014/main" id="{059D8741-EAD6-41B1-A882-70D70FC358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1035" y="1679569"/>
            <a:ext cx="3498864" cy="3498858"/>
          </a:xfrm>
          <a:prstGeom prst="ellipse">
            <a:avLst/>
          </a:prstGeom>
          <a:blipFill dpi="0" rotWithShape="1"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  <a14:imgEffect>
                        <a14:brightnessContrast bright="-40000" contrast="40000"/>
                      </a14:imgEffect>
                    </a14:imgLayer>
                  </a14:imgProps>
                </a:ext>
              </a:extLst>
            </a:blip>
            <a:srcRect/>
            <a:tile tx="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48151" name="Oval 48150">
            <a:extLst>
              <a:ext uri="{FF2B5EF4-FFF2-40B4-BE49-F238E27FC236}">
                <a16:creationId xmlns:a16="http://schemas.microsoft.com/office/drawing/2014/main" id="{45444F36-3103-4D11-A25F-C054D4606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6134" y="1864667"/>
            <a:ext cx="3128666" cy="3128662"/>
          </a:xfrm>
          <a:prstGeom prst="ellipse">
            <a:avLst/>
          </a:prstGeom>
          <a:noFill/>
          <a:ln w="254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8132" name="Rectangle 2"/>
          <p:cNvSpPr>
            <a:spLocks noGrp="1" noChangeArrowheads="1"/>
          </p:cNvSpPr>
          <p:nvPr>
            <p:ph type="title"/>
          </p:nvPr>
        </p:nvSpPr>
        <p:spPr>
          <a:xfrm>
            <a:off x="1490145" y="2376862"/>
            <a:ext cx="2640646" cy="2104273"/>
          </a:xfrm>
          <a:noFill/>
        </p:spPr>
        <p:txBody>
          <a:bodyPr>
            <a:normAutofit/>
          </a:bodyPr>
          <a:lstStyle/>
          <a:p>
            <a:pPr algn="ctr" eaLnBrk="1" hangingPunct="1"/>
            <a:r>
              <a:rPr lang="en-US" sz="3000">
                <a:solidFill>
                  <a:srgbClr val="FFFFFF"/>
                </a:solidFill>
              </a:rPr>
              <a:t>Context Diagrams</a:t>
            </a:r>
          </a:p>
        </p:txBody>
      </p:sp>
      <p:sp>
        <p:nvSpPr>
          <p:cNvPr id="48153" name="Rectangle 48152">
            <a:extLst>
              <a:ext uri="{FF2B5EF4-FFF2-40B4-BE49-F238E27FC236}">
                <a16:creationId xmlns:a16="http://schemas.microsoft.com/office/drawing/2014/main" id="{AD9B3EAD-A2B3-42C4-927C-3455E3E69E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02277" y="3388659"/>
            <a:ext cx="3657600" cy="80683"/>
          </a:xfrm>
          <a:prstGeom prst="rect">
            <a:avLst/>
          </a:prstGeom>
          <a:blipFill dpi="0" rotWithShape="1">
            <a:blip r:embed="rId4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8131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11311128" y="6272784"/>
            <a:ext cx="640080" cy="365125"/>
          </a:xfrm>
        </p:spPr>
        <p:txBody>
          <a:bodyPr>
            <a:normAutofit/>
          </a:bodyPr>
          <a:lstStyle/>
          <a:p>
            <a:pPr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fld id="{696FFD04-F6CC-4645-8DC2-D45B41D3BEC3}" type="slidenum">
              <a:rPr lang="en-US" altLang="en-US" sz="1900">
                <a:solidFill>
                  <a:schemeClr val="accent1"/>
                </a:solidFill>
              </a:rPr>
              <a:pPr fontAlgn="base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</a:pPr>
              <a:t>54</a:t>
            </a:fld>
            <a:endParaRPr lang="en-US" altLang="en-US" sz="1900">
              <a:solidFill>
                <a:schemeClr val="accent1"/>
              </a:solidFill>
            </a:endParaRPr>
          </a:p>
        </p:txBody>
      </p:sp>
      <p:graphicFrame>
        <p:nvGraphicFramePr>
          <p:cNvPr id="48142" name="Rectangle 3">
            <a:extLst>
              <a:ext uri="{FF2B5EF4-FFF2-40B4-BE49-F238E27FC236}">
                <a16:creationId xmlns:a16="http://schemas.microsoft.com/office/drawing/2014/main" id="{BF51BFB3-4D25-1714-565F-6702727D2F6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5172108"/>
              </p:ext>
            </p:extLst>
          </p:nvPr>
        </p:nvGraphicFramePr>
        <p:xfrm>
          <a:off x="6081713" y="725488"/>
          <a:ext cx="5141912" cy="54070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FF012-474C-3CD4-C127-4D0034BC1F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22238"/>
            <a:ext cx="10058400" cy="1295400"/>
          </a:xfrm>
        </p:spPr>
        <p:txBody>
          <a:bodyPr wrap="square" anchor="b">
            <a:normAutofit/>
          </a:bodyPr>
          <a:lstStyle/>
          <a:p>
            <a:r>
              <a:rPr lang="en-US" dirty="0"/>
              <a:t>Context Diagram – Example 1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283A1AD-7942-298C-175F-5728E708B8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74369" y="1719263"/>
            <a:ext cx="5843262" cy="4411662"/>
          </a:xfrm>
          <a:noFill/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41DC44-8044-1D68-B5F3-9ECAE72D726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737600" y="6477000"/>
            <a:ext cx="2844800" cy="304800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  <a:defRPr/>
            </a:pPr>
            <a:fld id="{9E1CB427-EF76-47A3-B2BC-0A104EE537A5}" type="slidenum">
              <a:rPr lang="en-US" altLang="en-US" smtClean="0"/>
              <a:pPr>
                <a:spcAft>
                  <a:spcPts val="600"/>
                </a:spcAft>
                <a:defRPr/>
              </a:pPr>
              <a:t>55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3964318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CEA98D83-3A67-29EA-1CCF-A76DF68E65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22238"/>
            <a:ext cx="10058400" cy="1295400"/>
          </a:xfrm>
        </p:spPr>
        <p:txBody>
          <a:bodyPr/>
          <a:lstStyle/>
          <a:p>
            <a:r>
              <a:rPr lang="en-US" dirty="0"/>
              <a:t>Context Diagram – Example 2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828200D-99F6-4C99-68D1-11E7D412B6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9283" y="1719263"/>
            <a:ext cx="7173434" cy="4411662"/>
          </a:xfrm>
          <a:prstGeom prst="rect">
            <a:avLst/>
          </a:prstGeom>
          <a:noFill/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F11F48-B52E-E867-79C3-FE03F8EEEF7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737600" y="6477000"/>
            <a:ext cx="2844800" cy="304800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  <a:defRPr/>
            </a:pPr>
            <a:fld id="{9E1CB427-EF76-47A3-B2BC-0A104EE537A5}" type="slidenum">
              <a:rPr lang="en-US" altLang="en-US" smtClean="0"/>
              <a:pPr>
                <a:spcAft>
                  <a:spcPts val="600"/>
                </a:spcAft>
                <a:defRPr/>
              </a:pPr>
              <a:t>56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4956934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0F2D2AE4-0F25-4326-8D41-708BDB78E001}" type="slidenum">
              <a:rPr lang="en-US" altLang="en-US">
                <a:solidFill>
                  <a:srgbClr val="000000"/>
                </a:solidFill>
                <a:latin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57</a:t>
            </a:fld>
            <a:endParaRPr lang="en-US" altLang="en-US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50180" name="Rectangle 2"/>
          <p:cNvSpPr>
            <a:spLocks noGrp="1" noChangeArrowheads="1"/>
          </p:cNvSpPr>
          <p:nvPr>
            <p:ph type="title"/>
          </p:nvPr>
        </p:nvSpPr>
        <p:spPr>
          <a:xfrm>
            <a:off x="2014539" y="203201"/>
            <a:ext cx="9086849" cy="1190625"/>
          </a:xfrm>
        </p:spPr>
        <p:txBody>
          <a:bodyPr>
            <a:normAutofit/>
          </a:bodyPr>
          <a:lstStyle/>
          <a:p>
            <a:pPr eaLnBrk="1" hangingPunct="1"/>
            <a:r>
              <a:rPr lang="en-US" dirty="0"/>
              <a:t>Context May be Complex</a:t>
            </a:r>
          </a:p>
        </p:txBody>
      </p:sp>
      <p:grpSp>
        <p:nvGrpSpPr>
          <p:cNvPr id="50181" name="Group 3"/>
          <p:cNvGrpSpPr>
            <a:grpSpLocks/>
          </p:cNvGrpSpPr>
          <p:nvPr/>
        </p:nvGrpSpPr>
        <p:grpSpPr bwMode="auto">
          <a:xfrm>
            <a:off x="2286000" y="1828800"/>
            <a:ext cx="7620000" cy="4197350"/>
            <a:chOff x="384" y="1388"/>
            <a:chExt cx="4800" cy="2644"/>
          </a:xfrm>
        </p:grpSpPr>
        <p:pic>
          <p:nvPicPr>
            <p:cNvPr id="50182" name="Picture 4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432" y="1388"/>
              <a:ext cx="4752" cy="2644"/>
            </a:xfrm>
            <a:prstGeom prst="rect">
              <a:avLst/>
            </a:prstGeom>
            <a:noFill/>
            <a:ln w="38100">
              <a:solidFill>
                <a:schemeClr val="bg2"/>
              </a:solidFill>
              <a:miter lim="800000"/>
              <a:headEnd type="none" w="sm" len="sm"/>
              <a:tailEnd type="none" w="sm" len="sm"/>
            </a:ln>
          </p:spPr>
        </p:pic>
        <p:sp>
          <p:nvSpPr>
            <p:cNvPr id="50183" name="Oval 5"/>
            <p:cNvSpPr>
              <a:spLocks noChangeArrowheads="1"/>
            </p:cNvSpPr>
            <p:nvPr/>
          </p:nvSpPr>
          <p:spPr bwMode="auto">
            <a:xfrm>
              <a:off x="384" y="2400"/>
              <a:ext cx="912" cy="864"/>
            </a:xfrm>
            <a:prstGeom prst="ellipse">
              <a:avLst/>
            </a:prstGeom>
            <a:noFill/>
            <a:ln w="57150">
              <a:solidFill>
                <a:schemeClr val="hlink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  <a:latin typeface="Arial" charset="0"/>
              </a:endParaRPr>
            </a:p>
          </p:txBody>
        </p:sp>
      </p:grp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EF952-286C-2AE3-9DCC-12EB6CFE2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 to assist in requirements elicitations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79D1A4-E89C-8956-B39E-C5A2C093DB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7" y="2121408"/>
            <a:ext cx="10745915" cy="4050792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Mind Mapping tools (e.g.,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https://www.mindmup.com/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GPTs (e.g.,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AlphaReq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47E1C0-E74A-BBCF-3145-2E1CF0A415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964263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CF56F3-5C3D-7964-9C74-B18CA45B5E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348" y="11176"/>
            <a:ext cx="10058400" cy="1609344"/>
          </a:xfrm>
        </p:spPr>
        <p:txBody>
          <a:bodyPr>
            <a:noAutofit/>
          </a:bodyPr>
          <a:lstStyle/>
          <a:p>
            <a:pPr algn="just"/>
            <a:r>
              <a:rPr lang="en-US" sz="4000" dirty="0"/>
              <a:t>Readings , Assignments, Project Tasks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CA3C13-C6C6-1D43-90A5-FDB216772D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1848539"/>
            <a:ext cx="10881360" cy="463798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     Read:</a:t>
            </a:r>
          </a:p>
          <a:p>
            <a:pPr lvl="2"/>
            <a:r>
              <a:rPr lang="en-US" dirty="0"/>
              <a:t>Requirements Elicitation Techniques (Mandatory Reading available in Supplemental Readings folder)</a:t>
            </a:r>
          </a:p>
          <a:p>
            <a:pPr lvl="2"/>
            <a:r>
              <a:rPr lang="en-US" dirty="0"/>
              <a:t>Chapters 7, 8 of the textbook.</a:t>
            </a:r>
          </a:p>
          <a:p>
            <a:pPr marL="274637" lvl="1" indent="0">
              <a:buNone/>
            </a:pPr>
            <a:endParaRPr lang="en-US" dirty="0"/>
          </a:p>
          <a:p>
            <a:pPr marL="0" lvl="1" indent="0">
              <a:spcBef>
                <a:spcPts val="1200"/>
              </a:spcBef>
              <a:buNone/>
            </a:pPr>
            <a:r>
              <a:rPr lang="en-US" dirty="0"/>
              <a:t>      </a:t>
            </a:r>
            <a:r>
              <a:rPr lang="en-US" sz="3600" dirty="0"/>
              <a:t>Assignments &amp; Project Tasks:</a:t>
            </a:r>
          </a:p>
          <a:p>
            <a:pPr lvl="2"/>
            <a:r>
              <a:rPr lang="en-US" dirty="0"/>
              <a:t>The project is open. Continue forming the teams and working on Project Deliverable 1 (Deadline: 31/1/2025).</a:t>
            </a:r>
          </a:p>
          <a:p>
            <a:pPr lvl="2"/>
            <a:r>
              <a:rPr lang="en-US" dirty="0"/>
              <a:t>Assignment 1 is open. This is an individual Assignment. (Deadline: 07/2/2025)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2E8F83-779A-E8B9-DD19-B6BCF0E14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59</a:t>
            </a:fld>
            <a:endParaRPr lang="en-US" dirty="0"/>
          </a:p>
        </p:txBody>
      </p:sp>
      <p:pic>
        <p:nvPicPr>
          <p:cNvPr id="6" name="Graphic 5" descr="Closed book with solid fill">
            <a:extLst>
              <a:ext uri="{FF2B5EF4-FFF2-40B4-BE49-F238E27FC236}">
                <a16:creationId xmlns:a16="http://schemas.microsoft.com/office/drawing/2014/main" id="{361AFB0C-1F93-39C9-9BCB-758EFEAABE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3277" y="1848539"/>
            <a:ext cx="914400" cy="914400"/>
          </a:xfrm>
          <a:prstGeom prst="rect">
            <a:avLst/>
          </a:prstGeom>
        </p:spPr>
      </p:pic>
      <p:pic>
        <p:nvPicPr>
          <p:cNvPr id="8" name="Graphic 7" descr="Inbox Check with solid fill">
            <a:extLst>
              <a:ext uri="{FF2B5EF4-FFF2-40B4-BE49-F238E27FC236}">
                <a16:creationId xmlns:a16="http://schemas.microsoft.com/office/drawing/2014/main" id="{7E1EAE56-3188-9CC6-4554-392E28EF31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27262" y="446756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9233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6F21B04-46A2-4EE4-9C49-E723075205BD}" type="slidenum">
              <a:rPr lang="en-US"/>
              <a:pPr>
                <a:defRPr/>
              </a:pPr>
              <a:t>6</a:t>
            </a:fld>
            <a:endParaRPr lang="en-US"/>
          </a:p>
        </p:txBody>
      </p:sp>
      <p:sp>
        <p:nvSpPr>
          <p:cNvPr id="1024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4000" dirty="0"/>
              <a:t>Requirements Engineering Activities</a:t>
            </a:r>
          </a:p>
        </p:txBody>
      </p:sp>
      <p:graphicFrame>
        <p:nvGraphicFramePr>
          <p:cNvPr id="102405" name="Rectangle 3">
            <a:extLst>
              <a:ext uri="{FF2B5EF4-FFF2-40B4-BE49-F238E27FC236}">
                <a16:creationId xmlns:a16="http://schemas.microsoft.com/office/drawing/2014/main" id="{A04814D3-E4C2-B873-8E0D-B2CF42C3F56C}"/>
              </a:ext>
            </a:extLst>
          </p:cNvPr>
          <p:cNvGraphicFramePr/>
          <p:nvPr/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6359918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Question marks in a line and one question mark is lit">
            <a:extLst>
              <a:ext uri="{FF2B5EF4-FFF2-40B4-BE49-F238E27FC236}">
                <a16:creationId xmlns:a16="http://schemas.microsoft.com/office/drawing/2014/main" id="{8F85A963-D305-E1C6-EF5D-88EF656DA2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56" b="1367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1E42A42-5BD4-DDCC-E1F8-212EB12B71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dirty="0">
                <a:solidFill>
                  <a:schemeClr val="bg1">
                    <a:lumMod val="95000"/>
                  </a:schemeClr>
                </a:solidFill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42088085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2899" name="Rectangle 122889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901" name="Rectangle 122891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464119"/>
            <a:ext cx="10222992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2902" name="Rectangle 122893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601952"/>
            <a:ext cx="10222992" cy="1385874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2903" name="Rectangle 122895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2038655"/>
            <a:ext cx="10222992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2882" name="Rectangle 2"/>
          <p:cNvSpPr>
            <a:spLocks noGrp="1" noChangeArrowheads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/>
              <a:t>What are Requirements?</a:t>
            </a:r>
          </a:p>
        </p:txBody>
      </p:sp>
      <p:sp>
        <p:nvSpPr>
          <p:cNvPr id="1228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42876" y="2320412"/>
            <a:ext cx="10985372" cy="3851787"/>
          </a:xfrm>
        </p:spPr>
        <p:txBody>
          <a:bodyPr anchor="ctr">
            <a:noAutofit/>
          </a:bodyPr>
          <a:lstStyle/>
          <a:p>
            <a:pPr algn="just">
              <a:defRPr/>
            </a:pPr>
            <a:r>
              <a:rPr lang="en-US" sz="3000" dirty="0">
                <a:solidFill>
                  <a:srgbClr val="374151"/>
                </a:solidFill>
                <a:latin typeface="Söhne"/>
              </a:rPr>
              <a:t>A</a:t>
            </a:r>
            <a:r>
              <a:rPr lang="en-US" sz="3000" b="0" i="0" dirty="0">
                <a:solidFill>
                  <a:srgbClr val="374151"/>
                </a:solidFill>
                <a:effectLst/>
                <a:latin typeface="Söhne"/>
              </a:rPr>
              <a:t> requirement is a documented description of a feature, functionality, or characteristic that a system or product must possess to fulfill stakeholders' needs and expectations. </a:t>
            </a:r>
          </a:p>
          <a:p>
            <a:pPr algn="just">
              <a:defRPr/>
            </a:pPr>
            <a:endParaRPr lang="en-US" sz="3000" b="0" i="0" dirty="0">
              <a:solidFill>
                <a:srgbClr val="374151"/>
              </a:solidFill>
              <a:effectLst/>
              <a:latin typeface="Söhne"/>
            </a:endParaRPr>
          </a:p>
          <a:p>
            <a:pPr algn="just">
              <a:defRPr/>
            </a:pPr>
            <a:r>
              <a:rPr lang="en-US" sz="3000" b="0" i="0" dirty="0">
                <a:solidFill>
                  <a:srgbClr val="374151"/>
                </a:solidFill>
                <a:effectLst/>
                <a:latin typeface="Söhne"/>
              </a:rPr>
              <a:t>Requirements serve as the foundation for the design, development, and testing of a system, ensuring that the final product meets its intended purpose.</a:t>
            </a:r>
            <a:endParaRPr lang="en-US" sz="3000" dirty="0"/>
          </a:p>
        </p:txBody>
      </p:sp>
      <p:sp>
        <p:nvSpPr>
          <p:cNvPr id="122898" name="Oval 122897">
            <a:extLst>
              <a:ext uri="{FF2B5EF4-FFF2-40B4-BE49-F238E27FC236}">
                <a16:creationId xmlns:a16="http://schemas.microsoft.com/office/drawing/2014/main" id="{49B7FFA5-14CB-4A4F-9BCC-CA3AA5D9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5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122900" name="Oval 122899">
            <a:extLst>
              <a:ext uri="{FF2B5EF4-FFF2-40B4-BE49-F238E27FC236}">
                <a16:creationId xmlns:a16="http://schemas.microsoft.com/office/drawing/2014/main" id="{04E48745-7512-4EC2-9E20-9092D121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defRPr/>
            </a:pPr>
            <a:fld id="{9C99EC95-00FD-4E4D-996E-FB7D5BEAAEC5}" type="slidenum">
              <a:rPr lang="en-US"/>
              <a:pPr>
                <a:spcAft>
                  <a:spcPts val="600"/>
                </a:spcAft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608125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D8AFD15B-CF29-4306-884F-47675092F9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14914" y="255730"/>
            <a:ext cx="6173472" cy="1517984"/>
          </a:xfrm>
        </p:spPr>
        <p:txBody>
          <a:bodyPr>
            <a:normAutofit/>
          </a:bodyPr>
          <a:lstStyle/>
          <a:p>
            <a:r>
              <a:rPr lang="en-US" sz="3000" b="1" dirty="0">
                <a:solidFill>
                  <a:srgbClr val="000000"/>
                </a:solidFill>
              </a:rPr>
              <a:t>Business Goals VS. Requirements </a:t>
            </a:r>
          </a:p>
        </p:txBody>
      </p:sp>
      <p:pic>
        <p:nvPicPr>
          <p:cNvPr id="6" name="Picture 5" descr="A close-up of a factory&#10;&#10;Description automatically generated with low confidence">
            <a:extLst>
              <a:ext uri="{FF2B5EF4-FFF2-40B4-BE49-F238E27FC236}">
                <a16:creationId xmlns:a16="http://schemas.microsoft.com/office/drawing/2014/main" id="{55D916C7-666F-CF7D-85E0-6D4DBE43491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45" r="25528" b="1"/>
          <a:stretch/>
        </p:blipFill>
        <p:spPr>
          <a:xfrm>
            <a:off x="-9866" y="401980"/>
            <a:ext cx="6115733" cy="6456021"/>
          </a:xfrm>
          <a:custGeom>
            <a:avLst/>
            <a:gdLst/>
            <a:ahLst/>
            <a:cxnLst/>
            <a:rect l="l" t="t" r="r" b="b"/>
            <a:pathLst>
              <a:path w="6115733" h="6456021">
                <a:moveTo>
                  <a:pt x="2259477" y="433395"/>
                </a:moveTo>
                <a:cubicBezTo>
                  <a:pt x="4149632" y="433395"/>
                  <a:pt x="5681904" y="1964133"/>
                  <a:pt x="5681904" y="3852396"/>
                </a:cubicBezTo>
                <a:cubicBezTo>
                  <a:pt x="5681904" y="4796527"/>
                  <a:pt x="5298836" y="5651278"/>
                  <a:pt x="4679499" y="6269995"/>
                </a:cubicBezTo>
                <a:lnTo>
                  <a:pt x="4474613" y="6456021"/>
                </a:lnTo>
                <a:lnTo>
                  <a:pt x="44341" y="6456021"/>
                </a:lnTo>
                <a:lnTo>
                  <a:pt x="0" y="6415762"/>
                </a:lnTo>
                <a:lnTo>
                  <a:pt x="0" y="1289029"/>
                </a:lnTo>
                <a:lnTo>
                  <a:pt x="82495" y="1214128"/>
                </a:lnTo>
                <a:cubicBezTo>
                  <a:pt x="674092" y="726388"/>
                  <a:pt x="1432534" y="433395"/>
                  <a:pt x="2259477" y="433395"/>
                </a:cubicBezTo>
                <a:close/>
                <a:moveTo>
                  <a:pt x="2259477" y="0"/>
                </a:moveTo>
                <a:cubicBezTo>
                  <a:pt x="4389229" y="0"/>
                  <a:pt x="6115733" y="1724776"/>
                  <a:pt x="6115733" y="3852396"/>
                </a:cubicBezTo>
                <a:cubicBezTo>
                  <a:pt x="6115733" y="4783230"/>
                  <a:pt x="5785270" y="5636956"/>
                  <a:pt x="5235152" y="6302877"/>
                </a:cubicBezTo>
                <a:lnTo>
                  <a:pt x="5095826" y="6456021"/>
                </a:lnTo>
                <a:lnTo>
                  <a:pt x="4617788" y="6456021"/>
                </a:lnTo>
                <a:lnTo>
                  <a:pt x="4747668" y="6338096"/>
                </a:lnTo>
                <a:cubicBezTo>
                  <a:pt x="5384452" y="5701950"/>
                  <a:pt x="5778311" y="4823122"/>
                  <a:pt x="5778311" y="3852396"/>
                </a:cubicBezTo>
                <a:cubicBezTo>
                  <a:pt x="5778311" y="1910944"/>
                  <a:pt x="4202875" y="337085"/>
                  <a:pt x="2259477" y="337085"/>
                </a:cubicBezTo>
                <a:cubicBezTo>
                  <a:pt x="1409240" y="337085"/>
                  <a:pt x="629434" y="638331"/>
                  <a:pt x="21172" y="1139811"/>
                </a:cubicBezTo>
                <a:lnTo>
                  <a:pt x="0" y="1159034"/>
                </a:lnTo>
                <a:lnTo>
                  <a:pt x="0" y="735177"/>
                </a:lnTo>
                <a:lnTo>
                  <a:pt x="103407" y="657929"/>
                </a:lnTo>
                <a:cubicBezTo>
                  <a:pt x="718869" y="242547"/>
                  <a:pt x="1460820" y="0"/>
                  <a:pt x="2259477" y="0"/>
                </a:cubicBezTo>
                <a:close/>
              </a:path>
            </a:pathLst>
          </a:custGeom>
        </p:spPr>
      </p:pic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96349AB3-1BD3-41E1-8979-1DBDCB5CD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9866" y="401980"/>
            <a:ext cx="6115733" cy="6456021"/>
          </a:xfrm>
          <a:custGeom>
            <a:avLst/>
            <a:gdLst>
              <a:gd name="connsiteX0" fmla="*/ 2259477 w 6115733"/>
              <a:gd name="connsiteY0" fmla="*/ 433395 h 6456021"/>
              <a:gd name="connsiteX1" fmla="*/ 5681904 w 6115733"/>
              <a:gd name="connsiteY1" fmla="*/ 3852396 h 6456021"/>
              <a:gd name="connsiteX2" fmla="*/ 4679499 w 6115733"/>
              <a:gd name="connsiteY2" fmla="*/ 6269995 h 6456021"/>
              <a:gd name="connsiteX3" fmla="*/ 4474613 w 6115733"/>
              <a:gd name="connsiteY3" fmla="*/ 6456021 h 6456021"/>
              <a:gd name="connsiteX4" fmla="*/ 44341 w 6115733"/>
              <a:gd name="connsiteY4" fmla="*/ 6456021 h 6456021"/>
              <a:gd name="connsiteX5" fmla="*/ 0 w 6115733"/>
              <a:gd name="connsiteY5" fmla="*/ 6415762 h 6456021"/>
              <a:gd name="connsiteX6" fmla="*/ 0 w 6115733"/>
              <a:gd name="connsiteY6" fmla="*/ 1289029 h 6456021"/>
              <a:gd name="connsiteX7" fmla="*/ 82495 w 6115733"/>
              <a:gd name="connsiteY7" fmla="*/ 1214128 h 6456021"/>
              <a:gd name="connsiteX8" fmla="*/ 2259477 w 6115733"/>
              <a:gd name="connsiteY8" fmla="*/ 433395 h 6456021"/>
              <a:gd name="connsiteX9" fmla="*/ 2259477 w 6115733"/>
              <a:gd name="connsiteY9" fmla="*/ 0 h 6456021"/>
              <a:gd name="connsiteX10" fmla="*/ 6115733 w 6115733"/>
              <a:gd name="connsiteY10" fmla="*/ 3852396 h 6456021"/>
              <a:gd name="connsiteX11" fmla="*/ 5235152 w 6115733"/>
              <a:gd name="connsiteY11" fmla="*/ 6302877 h 6456021"/>
              <a:gd name="connsiteX12" fmla="*/ 5095826 w 6115733"/>
              <a:gd name="connsiteY12" fmla="*/ 6456021 h 6456021"/>
              <a:gd name="connsiteX13" fmla="*/ 4617788 w 6115733"/>
              <a:gd name="connsiteY13" fmla="*/ 6456021 h 6456021"/>
              <a:gd name="connsiteX14" fmla="*/ 4747668 w 6115733"/>
              <a:gd name="connsiteY14" fmla="*/ 6338096 h 6456021"/>
              <a:gd name="connsiteX15" fmla="*/ 5778311 w 6115733"/>
              <a:gd name="connsiteY15" fmla="*/ 3852396 h 6456021"/>
              <a:gd name="connsiteX16" fmla="*/ 2259477 w 6115733"/>
              <a:gd name="connsiteY16" fmla="*/ 337085 h 6456021"/>
              <a:gd name="connsiteX17" fmla="*/ 21172 w 6115733"/>
              <a:gd name="connsiteY17" fmla="*/ 1139811 h 6456021"/>
              <a:gd name="connsiteX18" fmla="*/ 0 w 6115733"/>
              <a:gd name="connsiteY18" fmla="*/ 1159034 h 6456021"/>
              <a:gd name="connsiteX19" fmla="*/ 0 w 6115733"/>
              <a:gd name="connsiteY19" fmla="*/ 735177 h 6456021"/>
              <a:gd name="connsiteX20" fmla="*/ 103407 w 6115733"/>
              <a:gd name="connsiteY20" fmla="*/ 657929 h 6456021"/>
              <a:gd name="connsiteX21" fmla="*/ 2259477 w 6115733"/>
              <a:gd name="connsiteY21" fmla="*/ 0 h 6456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6115733" h="6456021">
                <a:moveTo>
                  <a:pt x="2259477" y="433395"/>
                </a:moveTo>
                <a:cubicBezTo>
                  <a:pt x="4149632" y="433395"/>
                  <a:pt x="5681904" y="1964133"/>
                  <a:pt x="5681904" y="3852396"/>
                </a:cubicBezTo>
                <a:cubicBezTo>
                  <a:pt x="5681904" y="4796527"/>
                  <a:pt x="5298836" y="5651278"/>
                  <a:pt x="4679499" y="6269995"/>
                </a:cubicBezTo>
                <a:lnTo>
                  <a:pt x="4474613" y="6456021"/>
                </a:lnTo>
                <a:lnTo>
                  <a:pt x="44341" y="6456021"/>
                </a:lnTo>
                <a:lnTo>
                  <a:pt x="0" y="6415762"/>
                </a:lnTo>
                <a:lnTo>
                  <a:pt x="0" y="1289029"/>
                </a:lnTo>
                <a:lnTo>
                  <a:pt x="82495" y="1214128"/>
                </a:lnTo>
                <a:cubicBezTo>
                  <a:pt x="674092" y="726388"/>
                  <a:pt x="1432534" y="433395"/>
                  <a:pt x="2259477" y="433395"/>
                </a:cubicBezTo>
                <a:close/>
                <a:moveTo>
                  <a:pt x="2259477" y="0"/>
                </a:moveTo>
                <a:cubicBezTo>
                  <a:pt x="4389229" y="0"/>
                  <a:pt x="6115733" y="1724776"/>
                  <a:pt x="6115733" y="3852396"/>
                </a:cubicBezTo>
                <a:cubicBezTo>
                  <a:pt x="6115733" y="4783230"/>
                  <a:pt x="5785270" y="5636956"/>
                  <a:pt x="5235152" y="6302877"/>
                </a:cubicBezTo>
                <a:lnTo>
                  <a:pt x="5095826" y="6456021"/>
                </a:lnTo>
                <a:lnTo>
                  <a:pt x="4617788" y="6456021"/>
                </a:lnTo>
                <a:lnTo>
                  <a:pt x="4747668" y="6338096"/>
                </a:lnTo>
                <a:cubicBezTo>
                  <a:pt x="5384452" y="5701950"/>
                  <a:pt x="5778311" y="4823122"/>
                  <a:pt x="5778311" y="3852396"/>
                </a:cubicBezTo>
                <a:cubicBezTo>
                  <a:pt x="5778311" y="1910944"/>
                  <a:pt x="4202875" y="337085"/>
                  <a:pt x="2259477" y="337085"/>
                </a:cubicBezTo>
                <a:cubicBezTo>
                  <a:pt x="1409240" y="337085"/>
                  <a:pt x="629434" y="638331"/>
                  <a:pt x="21172" y="1139811"/>
                </a:cubicBezTo>
                <a:lnTo>
                  <a:pt x="0" y="1159034"/>
                </a:lnTo>
                <a:lnTo>
                  <a:pt x="0" y="735177"/>
                </a:lnTo>
                <a:lnTo>
                  <a:pt x="103407" y="657929"/>
                </a:lnTo>
                <a:cubicBezTo>
                  <a:pt x="718869" y="242547"/>
                  <a:pt x="1460820" y="0"/>
                  <a:pt x="2259477" y="0"/>
                </a:cubicBezTo>
                <a:close/>
              </a:path>
            </a:pathLst>
          </a:custGeom>
          <a:blipFill dpi="0" rotWithShape="1">
            <a:blip r:embed="rId3">
              <a:alphaModFix amt="30000"/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  <a14:imgEffect>
                        <a14:brightnessContrast bright="-25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0" y="1585913"/>
            <a:ext cx="5991225" cy="5016357"/>
          </a:xfrm>
        </p:spPr>
        <p:txBody>
          <a:bodyPr anchor="t">
            <a:normAutofit/>
          </a:bodyPr>
          <a:lstStyle/>
          <a:p>
            <a:r>
              <a:rPr lang="en-US" sz="2600" dirty="0">
                <a:solidFill>
                  <a:srgbClr val="000000"/>
                </a:solidFill>
              </a:rPr>
              <a:t>We discussed business goals during the last session. These Provide overarching purpose “project metaphor”</a:t>
            </a:r>
            <a:endParaRPr lang="en-US" sz="2600" b="1" dirty="0">
              <a:solidFill>
                <a:srgbClr val="000000"/>
              </a:solidFill>
            </a:endParaRPr>
          </a:p>
          <a:p>
            <a:r>
              <a:rPr lang="en-US" sz="2600" b="1" dirty="0">
                <a:solidFill>
                  <a:srgbClr val="000000"/>
                </a:solidFill>
              </a:rPr>
              <a:t>Business Goal for “Baggage Handling System”: </a:t>
            </a:r>
            <a:r>
              <a:rPr lang="en-US" sz="2600" dirty="0">
                <a:solidFill>
                  <a:srgbClr val="000000"/>
                </a:solidFill>
              </a:rPr>
              <a:t>To automate all aspects of baggage handling from passenger origin to destination.</a:t>
            </a:r>
          </a:p>
          <a:p>
            <a:r>
              <a:rPr lang="en-US" sz="2600" dirty="0">
                <a:solidFill>
                  <a:srgbClr val="000000"/>
                </a:solidFill>
              </a:rPr>
              <a:t>On the other hand, requirements are more specific and are refined from Business Goals</a:t>
            </a:r>
          </a:p>
          <a:p>
            <a:pPr marL="0" indent="0">
              <a:buNone/>
            </a:pPr>
            <a:endParaRPr lang="en-US" sz="1800" dirty="0">
              <a:solidFill>
                <a:srgbClr val="000000"/>
              </a:solidFill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4CA915D-BDF0-41F8-B00E-FB186EFF7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317AAC03-BF64-4E67-9032-3BD0249980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1A131397-5A45-4344-9983-5E400A3EA5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>
            <a:normAutofit/>
          </a:bodyPr>
          <a:lstStyle/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1B4E7C7E-3287-47A6-9DFE-2FDD8009FE57}" type="slidenum">
              <a:rPr kumimoji="0" lang="en-US" altLang="en-US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defTabSz="914400" rtl="0" eaLnBrk="1" fontAlgn="auto" latinLnBrk="0" hangingPunct="1"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altLang="en-US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730518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8" name="Rectangle 46087">
            <a:extLst>
              <a:ext uri="{FF2B5EF4-FFF2-40B4-BE49-F238E27FC236}">
                <a16:creationId xmlns:a16="http://schemas.microsoft.com/office/drawing/2014/main" id="{7049A7D3-684C-4C59-A4B6-7B308A6AD3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090" name="Rectangle 46089">
            <a:extLst>
              <a:ext uri="{FF2B5EF4-FFF2-40B4-BE49-F238E27FC236}">
                <a16:creationId xmlns:a16="http://schemas.microsoft.com/office/drawing/2014/main" id="{D7B1087B-C592-40E7-B532-60B453A2F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092" name="Rectangle 46091">
            <a:extLst>
              <a:ext uri="{FF2B5EF4-FFF2-40B4-BE49-F238E27FC236}">
                <a16:creationId xmlns:a16="http://schemas.microsoft.com/office/drawing/2014/main" id="{14AE7447-E8F8-4A0F-9E3D-94842BFF88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6094" name="Group 46093">
            <a:extLst>
              <a:ext uri="{FF2B5EF4-FFF2-40B4-BE49-F238E27FC236}">
                <a16:creationId xmlns:a16="http://schemas.microsoft.com/office/drawing/2014/main" id="{85981F80-69EE-4E2B-82A8-47FDFD7720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46095" name="Oval 46094">
              <a:extLst>
                <a:ext uri="{FF2B5EF4-FFF2-40B4-BE49-F238E27FC236}">
                  <a16:creationId xmlns:a16="http://schemas.microsoft.com/office/drawing/2014/main" id="{46CE0473-0B07-47EE-A016-EBD87F2C8C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46096" name="Oval 46095">
              <a:extLst>
                <a:ext uri="{FF2B5EF4-FFF2-40B4-BE49-F238E27FC236}">
                  <a16:creationId xmlns:a16="http://schemas.microsoft.com/office/drawing/2014/main" id="{EDD0D1E4-DFCA-4DF0-9D37-571A5F529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46098" name="Rectangle 46097">
            <a:extLst>
              <a:ext uri="{FF2B5EF4-FFF2-40B4-BE49-F238E27FC236}">
                <a16:creationId xmlns:a16="http://schemas.microsoft.com/office/drawing/2014/main" id="{0680B5D0-24EC-465A-A0E6-C4DF951E00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88952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6100" name="Rectangle 46099">
            <a:extLst>
              <a:ext uri="{FF2B5EF4-FFF2-40B4-BE49-F238E27FC236}">
                <a16:creationId xmlns:a16="http://schemas.microsoft.com/office/drawing/2014/main" id="{30BF1B50-A83E-4ED6-A2AA-C943C1F89F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928117"/>
            <a:ext cx="10351008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102" name="Rectangle 46101">
            <a:extLst>
              <a:ext uri="{FF2B5EF4-FFF2-40B4-BE49-F238E27FC236}">
                <a16:creationId xmlns:a16="http://schemas.microsoft.com/office/drawing/2014/main" id="{1F31E8B2-210B-4B90-83BB-3B180732EF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85470" y="1110053"/>
            <a:ext cx="3386371" cy="4580301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00102" y="1432223"/>
            <a:ext cx="2818417" cy="33579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2900">
                <a:blipFill dpi="0" rotWithShape="1">
                  <a:blip r:embed="rId5"/>
                  <a:srcRect/>
                  <a:tile tx="6350" ty="-127000" sx="65000" sy="64000" flip="none" algn="tl"/>
                </a:blipFill>
              </a:rPr>
              <a:t>Goals versus Requirements</a:t>
            </a:r>
          </a:p>
        </p:txBody>
      </p:sp>
      <p:sp>
        <p:nvSpPr>
          <p:cNvPr id="46104" name="Rectangle 46103">
            <a:extLst>
              <a:ext uri="{FF2B5EF4-FFF2-40B4-BE49-F238E27FC236}">
                <a16:creationId xmlns:a16="http://schemas.microsoft.com/office/drawing/2014/main" id="{6B387409-2B98-40F8-A65F-EF7CF989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5780565"/>
            <a:ext cx="10351008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6106" name="Group 46105">
            <a:extLst>
              <a:ext uri="{FF2B5EF4-FFF2-40B4-BE49-F238E27FC236}">
                <a16:creationId xmlns:a16="http://schemas.microsoft.com/office/drawing/2014/main" id="{C9E5F284-A588-4AE7-A36D-1C93E4FD02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6920" y="5257800"/>
            <a:ext cx="1080904" cy="1080902"/>
            <a:chOff x="9685338" y="4460675"/>
            <a:chExt cx="1080904" cy="1080902"/>
          </a:xfrm>
        </p:grpSpPr>
        <p:sp>
          <p:nvSpPr>
            <p:cNvPr id="46107" name="Oval 46106">
              <a:extLst>
                <a:ext uri="{FF2B5EF4-FFF2-40B4-BE49-F238E27FC236}">
                  <a16:creationId xmlns:a16="http://schemas.microsoft.com/office/drawing/2014/main" id="{45D7D540-5CF2-4FC1-BE53-277CC22C0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46108" name="Oval 46107">
              <a:extLst>
                <a:ext uri="{FF2B5EF4-FFF2-40B4-BE49-F238E27FC236}">
                  <a16:creationId xmlns:a16="http://schemas.microsoft.com/office/drawing/2014/main" id="{916C9AA0-DC0C-49A1-ACDF-10BD6D7399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46083" name="Picture 3"/>
          <p:cNvPicPr>
            <a:picLocks noChangeAspect="1" noChangeArrowheads="1"/>
          </p:cNvPicPr>
          <p:nvPr/>
        </p:nvPicPr>
        <p:blipFill>
          <a:blip r:embed="rId7" cstate="print"/>
          <a:stretch>
            <a:fillRect/>
          </a:stretch>
        </p:blipFill>
        <p:spPr bwMode="auto">
          <a:xfrm>
            <a:off x="1265193" y="1415415"/>
            <a:ext cx="5943026" cy="4011543"/>
          </a:xfrm>
          <a:prstGeom prst="rect">
            <a:avLst/>
          </a:prstGeom>
          <a:noFill/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92056" y="5477256"/>
            <a:ext cx="1193868" cy="64008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EF9CAF17-2B31-4270-BF85-52975F485A44}" type="slidenum">
              <a:rPr kumimoji="0" lang="en-US" sz="2800" i="0" u="none" strike="noStrike" cap="none" spc="0" normalizeH="0" baseline="0" noProof="0">
                <a:ln>
                  <a:noFill/>
                </a:ln>
                <a:effectLst/>
                <a:uLnTx/>
                <a:uFillTx/>
              </a:rPr>
              <a:pPr marR="0" lvl="0" indent="0" fontAlgn="auto"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2800" i="0" u="none" strike="noStrike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28436261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{D25AD5BC-38A8-EF4E-B3DC-F920D3A82ACC}tf10001070</Template>
  <TotalTime>10519</TotalTime>
  <Words>2915</Words>
  <Application>Microsoft Macintosh PowerPoint</Application>
  <PresentationFormat>Widescreen</PresentationFormat>
  <Paragraphs>447</Paragraphs>
  <Slides>60</Slides>
  <Notes>18</Notes>
  <HiddenSlides>0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7" baseType="lpstr">
      <vt:lpstr>Arial</vt:lpstr>
      <vt:lpstr>Calibri</vt:lpstr>
      <vt:lpstr>Rockwell Extra Bold</vt:lpstr>
      <vt:lpstr>Söhne</vt:lpstr>
      <vt:lpstr>Times New Roman</vt:lpstr>
      <vt:lpstr>Wingdings</vt:lpstr>
      <vt:lpstr>Wood Type</vt:lpstr>
      <vt:lpstr>Software Engineering </vt:lpstr>
      <vt:lpstr>Lesson outline</vt:lpstr>
      <vt:lpstr>What is requirements engineering?</vt:lpstr>
      <vt:lpstr>PowerPoint Presentation</vt:lpstr>
      <vt:lpstr>What is Requirements Engineering?</vt:lpstr>
      <vt:lpstr>Requirements Engineering Activities</vt:lpstr>
      <vt:lpstr>What are Requirements?</vt:lpstr>
      <vt:lpstr>Business Goals VS. Requirements </vt:lpstr>
      <vt:lpstr>Goals versus Requirements</vt:lpstr>
      <vt:lpstr>PowerPoint Presentation</vt:lpstr>
      <vt:lpstr>Functional Requirements</vt:lpstr>
      <vt:lpstr>Non-functional Requirements (NFRs)</vt:lpstr>
      <vt:lpstr>Functional Requirements for Baggage Handling System (1)</vt:lpstr>
      <vt:lpstr>Functional Requirements for Baggage Handling System (2)</vt:lpstr>
      <vt:lpstr>NFRS FOR BAGGAGE HANDLING SYSTEM (1) </vt:lpstr>
      <vt:lpstr>NFRS FOR BAGGAGE HANDLING SYSTEM (2) </vt:lpstr>
      <vt:lpstr>WHO IS THE Requirements Engineer</vt:lpstr>
      <vt:lpstr>WHO IS THE Requirements Engineer</vt:lpstr>
      <vt:lpstr>Elicitation Techniques</vt:lpstr>
      <vt:lpstr>1. brainstorming</vt:lpstr>
      <vt:lpstr>2. Card Sorting</vt:lpstr>
      <vt:lpstr>2. Card Sorting (Point of sale system)</vt:lpstr>
      <vt:lpstr>2. Card Sorting (Point of sale system)</vt:lpstr>
      <vt:lpstr>3. Domain Analysis</vt:lpstr>
      <vt:lpstr>4. Designer as Apprentice</vt:lpstr>
      <vt:lpstr>4. Apprenticeship</vt:lpstr>
      <vt:lpstr>4. Designer as Apprentice</vt:lpstr>
      <vt:lpstr>4. Designer as Apprentice</vt:lpstr>
      <vt:lpstr>4. Designer as Apprentice</vt:lpstr>
      <vt:lpstr>4. Designer as Apprentice</vt:lpstr>
      <vt:lpstr>5. Ethnographic Observation</vt:lpstr>
      <vt:lpstr>5. Ethnographic Observation</vt:lpstr>
      <vt:lpstr>6. Goal Based Approaches</vt:lpstr>
      <vt:lpstr>6. Goal Based Approaches: Baggage Handling System</vt:lpstr>
      <vt:lpstr>7. Group Work</vt:lpstr>
      <vt:lpstr>8. Interviews </vt:lpstr>
      <vt:lpstr>8. INTERVIEWS: Sample Questions</vt:lpstr>
      <vt:lpstr>9. Introspection </vt:lpstr>
      <vt:lpstr>10. Laddering</vt:lpstr>
      <vt:lpstr>10. Laddering: Point of sale system</vt:lpstr>
      <vt:lpstr>10. Laddering</vt:lpstr>
      <vt:lpstr>11. Prototyping</vt:lpstr>
      <vt:lpstr>12. Questionnaires</vt:lpstr>
      <vt:lpstr>12. Questionnaires: Some Questions for Point of sale system</vt:lpstr>
      <vt:lpstr>13. Viewpoints</vt:lpstr>
      <vt:lpstr>14. Workshops</vt:lpstr>
      <vt:lpstr>Knowledge Check</vt:lpstr>
      <vt:lpstr>Knowledge Check</vt:lpstr>
      <vt:lpstr>Knowledge Check</vt:lpstr>
      <vt:lpstr>Knowledge Check</vt:lpstr>
      <vt:lpstr>Knowledge Check</vt:lpstr>
      <vt:lpstr>Elicitation Summary</vt:lpstr>
      <vt:lpstr>IMPORTANT… Keep in mind…. What the system boundary is…</vt:lpstr>
      <vt:lpstr>Context Diagrams</vt:lpstr>
      <vt:lpstr>Context Diagram – Example 1</vt:lpstr>
      <vt:lpstr>Context Diagram – Example 2</vt:lpstr>
      <vt:lpstr>Context May be Complex</vt:lpstr>
      <vt:lpstr>Tools to assist in requirements elicitations</vt:lpstr>
      <vt:lpstr>Readings , Assignments, Project Tasks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 to Computer Science CS-UH 1001, Spring 2018</dc:title>
  <dc:creator>Mai Oudah</dc:creator>
  <cp:lastModifiedBy>Kontothanassis, Leonidas</cp:lastModifiedBy>
  <cp:revision>399</cp:revision>
  <cp:lastPrinted>2020-01-29T21:56:06Z</cp:lastPrinted>
  <dcterms:created xsi:type="dcterms:W3CDTF">2019-01-29T04:54:51Z</dcterms:created>
  <dcterms:modified xsi:type="dcterms:W3CDTF">2025-06-03T16:16:33Z</dcterms:modified>
</cp:coreProperties>
</file>